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998" r:id="rId1"/>
    <p:sldMasterId id="2147484022" r:id="rId2"/>
  </p:sldMasterIdLst>
  <p:notesMasterIdLst>
    <p:notesMasterId r:id="rId19"/>
  </p:notesMasterIdLst>
  <p:handoutMasterIdLst>
    <p:handoutMasterId r:id="rId20"/>
  </p:handoutMasterIdLst>
  <p:sldIdLst>
    <p:sldId id="441" r:id="rId3"/>
    <p:sldId id="710" r:id="rId4"/>
    <p:sldId id="711" r:id="rId5"/>
    <p:sldId id="729" r:id="rId6"/>
    <p:sldId id="733" r:id="rId7"/>
    <p:sldId id="731" r:id="rId8"/>
    <p:sldId id="727" r:id="rId9"/>
    <p:sldId id="723" r:id="rId10"/>
    <p:sldId id="724" r:id="rId11"/>
    <p:sldId id="691" r:id="rId12"/>
    <p:sldId id="701" r:id="rId13"/>
    <p:sldId id="725" r:id="rId14"/>
    <p:sldId id="726" r:id="rId15"/>
    <p:sldId id="732" r:id="rId16"/>
    <p:sldId id="707" r:id="rId17"/>
    <p:sldId id="700" r:id="rId18"/>
  </p:sldIdLst>
  <p:sldSz cx="9144000" cy="5143500" type="screen16x9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E9CB3A1-01AB-4C10-8DBC-C1E4B7074DB1}">
          <p14:sldIdLst>
            <p14:sldId id="441"/>
            <p14:sldId id="710"/>
            <p14:sldId id="711"/>
            <p14:sldId id="729"/>
            <p14:sldId id="733"/>
            <p14:sldId id="731"/>
            <p14:sldId id="727"/>
            <p14:sldId id="723"/>
            <p14:sldId id="724"/>
            <p14:sldId id="691"/>
            <p14:sldId id="701"/>
            <p14:sldId id="725"/>
            <p14:sldId id="726"/>
            <p14:sldId id="732"/>
            <p14:sldId id="707"/>
            <p14:sldId id="7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 Марченко" initials="АМ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4A7EBB"/>
    <a:srgbClr val="6E97C9"/>
    <a:srgbClr val="D4EFFA"/>
    <a:srgbClr val="58BFEC"/>
    <a:srgbClr val="11359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95282" autoAdjust="0"/>
  </p:normalViewPr>
  <p:slideViewPr>
    <p:cSldViewPr snapToGrid="0" snapToObjects="1">
      <p:cViewPr varScale="1">
        <p:scale>
          <a:sx n="146" d="100"/>
          <a:sy n="146" d="100"/>
        </p:scale>
        <p:origin x="768" y="13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CDD5F-D993-4F3E-9C5E-18E660E16D3F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485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485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B408F-737A-407E-BB1F-2B3A891300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5683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0" y="13"/>
            <a:ext cx="2946247" cy="493951"/>
          </a:xfrm>
          <a:prstGeom prst="rect">
            <a:avLst/>
          </a:prstGeom>
        </p:spPr>
        <p:txBody>
          <a:bodyPr vert="horz" lIns="92103" tIns="46051" rIns="92103" bIns="460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3"/>
            <a:ext cx="2946246" cy="493951"/>
          </a:xfrm>
          <a:prstGeom prst="rect">
            <a:avLst/>
          </a:prstGeom>
        </p:spPr>
        <p:txBody>
          <a:bodyPr vert="horz" lIns="92103" tIns="46051" rIns="92103" bIns="46051" rtlCol="0"/>
          <a:lstStyle>
            <a:lvl1pPr algn="r">
              <a:defRPr sz="1200"/>
            </a:lvl1pPr>
          </a:lstStyle>
          <a:p>
            <a:fld id="{392A880B-5525-417F-83FE-A9C102194BA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9775"/>
            <a:ext cx="6588125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3" tIns="46051" rIns="92103" bIns="460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7" y="4690150"/>
            <a:ext cx="5439101" cy="4443968"/>
          </a:xfrm>
          <a:prstGeom prst="rect">
            <a:avLst/>
          </a:prstGeom>
        </p:spPr>
        <p:txBody>
          <a:bodyPr vert="horz" lIns="92103" tIns="46051" rIns="92103" bIns="4605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0" y="9378712"/>
            <a:ext cx="2946247" cy="493950"/>
          </a:xfrm>
          <a:prstGeom prst="rect">
            <a:avLst/>
          </a:prstGeom>
        </p:spPr>
        <p:txBody>
          <a:bodyPr vert="horz" lIns="92103" tIns="46051" rIns="92103" bIns="460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378712"/>
            <a:ext cx="2946246" cy="493950"/>
          </a:xfrm>
          <a:prstGeom prst="rect">
            <a:avLst/>
          </a:prstGeom>
        </p:spPr>
        <p:txBody>
          <a:bodyPr vert="horz" lIns="92103" tIns="46051" rIns="92103" bIns="46051" rtlCol="0" anchor="b"/>
          <a:lstStyle>
            <a:lvl1pPr algn="r">
              <a:defRPr sz="1200"/>
            </a:lvl1pPr>
          </a:lstStyle>
          <a:p>
            <a:fld id="{72B05B36-AA01-498C-B4C1-CF723A954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64650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43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72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ea typeface="ＭＳ Ｐゴシック" pitchFamily="34" charset="-128"/>
            </a:endParaRPr>
          </a:p>
        </p:txBody>
      </p:sp>
      <p:sp>
        <p:nvSpPr>
          <p:cNvPr id="43011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5605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5E5415B-B682-4D5A-BC10-ABEC7FD0EF17}" type="slidenum">
              <a:rPr lang="ru-RU" altLang="ru-RU">
                <a:latin typeface="Calibri" pitchFamily="34" charset="0"/>
              </a:rPr>
              <a:pPr/>
              <a:t>14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23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ea typeface="ＭＳ Ｐゴシック" pitchFamily="34" charset="-128"/>
            </a:endParaRPr>
          </a:p>
        </p:txBody>
      </p:sp>
      <p:sp>
        <p:nvSpPr>
          <p:cNvPr id="43011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25605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5E5415B-B682-4D5A-BC10-ABEC7FD0EF17}" type="slidenum">
              <a:rPr lang="ru-RU" altLang="ru-RU">
                <a:latin typeface="Calibri" pitchFamily="34" charset="0"/>
              </a:rPr>
              <a:pPr/>
              <a:t>16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24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8E39-BB78-4413-8164-EF79CCA249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1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2CCA-BB26-4998-B7CE-D5E32FE301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5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4B003-566A-4B42-83AA-A6CDCB10C2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95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1DD-DF55-4EE1-ABF8-875751AF99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5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23AC-46D4-42FB-99A1-5653C80341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1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172D-BDD5-43EB-9428-DBED74323C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1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61D0-98A6-40DF-9B1D-494BA9C2C1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3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CD18-3530-4712-A658-EDDB00FB66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69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7ACF-B8F6-41E3-8BB5-B2D8D52F5A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7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2F38-CC8E-464D-A35E-E1E575E215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09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AB54-187A-47B7-93AD-87ADE1180E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8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F129-6290-491B-817A-700E549A59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74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7390-259D-4CCD-9458-223763AAB9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1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1BC67-8E82-4DFE-9F4F-9563716C3A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93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06F08-5397-4D02-BB8A-555B07AD4E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8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01FE-980C-45EB-A053-42C6020504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7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494-313D-4EBF-9D8A-A96DFD0143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0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864-5D8F-4649-BA85-C0E87822A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7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B12-DDE1-4A47-9585-8B44234F69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6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CCECF-C448-4067-9028-E898D45361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0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F920-CB2A-4CA6-B3BF-A0AABF3BF7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5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9DFA-AD88-4D50-BC4C-E3D094F75A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9C5C-365F-4D98-999A-3A175465A4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1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501CB-708E-4FB8-8EBD-7CE846AE9A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8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usfiber.r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hyperlink" Target="http://www.rusfiber.ru/en.html" TargetMode="External"/><Relationship Id="rId4" Type="http://schemas.openxmlformats.org/officeDocument/2006/relationships/hyperlink" Target="mailto:sales@rusfiber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756660" y="3616570"/>
            <a:ext cx="5155199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dirty="0">
                <a:solidFill>
                  <a:schemeClr val="tx1"/>
                </a:solidFill>
              </a:rPr>
              <a:t>Применение оптического волокна российского производства структурами Министерства обороны РФ и других силовых ведомств </a:t>
            </a:r>
          </a:p>
          <a:p>
            <a:pPr algn="r"/>
            <a:endParaRPr lang="ru-RU" sz="1600" dirty="0" smtClean="0">
              <a:solidFill>
                <a:schemeClr val="tx1"/>
              </a:solidFill>
            </a:endParaRP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Июль 2019г.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9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64248" y="42122"/>
            <a:ext cx="8229600" cy="358565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Качество волокна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4150" y="4038928"/>
            <a:ext cx="8959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* Существуют различные методы измерения PMD. Для получения низких значений ПМД  производители используют метод JME. В ОВС используется другой метод - сканирование по длинам волн, который показывает завышенные значения даже для волокон с низким PMD.  Для применения JME-метода необходимо дополнительное оборудование.</a:t>
            </a:r>
          </a:p>
          <a:p>
            <a:r>
              <a:rPr lang="ru-RU" sz="1000" dirty="0" smtClean="0"/>
              <a:t>Результаты </a:t>
            </a:r>
            <a:r>
              <a:rPr lang="ru-RU" sz="1000" dirty="0"/>
              <a:t>тестирования оптического волокна ОВС методом JME в OFS в Соединенных Штатах демонстрируют значения PMD около </a:t>
            </a:r>
            <a:r>
              <a:rPr lang="ru-RU" sz="1000" b="1" dirty="0"/>
              <a:t>0,02 </a:t>
            </a:r>
            <a:r>
              <a:rPr lang="ru-RU" sz="1000" dirty="0" err="1"/>
              <a:t>пс</a:t>
            </a:r>
            <a:r>
              <a:rPr lang="ru-RU" sz="1000" dirty="0"/>
              <a:t> / кв. км (км).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899756"/>
              </p:ext>
            </p:extLst>
          </p:nvPr>
        </p:nvGraphicFramePr>
        <p:xfrm>
          <a:off x="244925" y="807922"/>
          <a:ext cx="8694969" cy="3087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396"/>
                <a:gridCol w="2833008"/>
                <a:gridCol w="710292"/>
                <a:gridCol w="947058"/>
                <a:gridCol w="767442"/>
                <a:gridCol w="653143"/>
                <a:gridCol w="636815"/>
                <a:gridCol w="506185"/>
                <a:gridCol w="653143"/>
                <a:gridCol w="620487"/>
              </a:tblGrid>
              <a:tr h="148573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Основные параметры оптического волокна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 gridSpan="8"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Значения, заявленные в коммерческих спецификациях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4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</a:rPr>
                        <a:t>SMF-28 Ultra (Corning)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</a:rPr>
                        <a:t>E3 (G657A1/G652d) ALPHA (</a:t>
                      </a:r>
                      <a:r>
                        <a:rPr lang="ru-RU" sz="1000" b="1" u="none" strike="noStrike" dirty="0">
                          <a:effectLst/>
                        </a:rPr>
                        <a:t>ОВС</a:t>
                      </a:r>
                      <a:r>
                        <a:rPr lang="ru-RU" sz="1000" u="none" strike="noStrike" dirty="0">
                          <a:effectLst/>
                        </a:rPr>
                        <a:t>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Wave-One Fiber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(OFS)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</a:rPr>
                        <a:t>Easy bend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</a:rPr>
                        <a:t>G.657.A1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</a:rPr>
                        <a:t>G.657.A1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</a:rPr>
                        <a:t>EasyBand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</a:rPr>
                        <a:t>G.657.1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  <a:tr h="293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 smtClean="0">
                          <a:effectLst/>
                        </a:rPr>
                        <a:t>(ZTT</a:t>
                      </a:r>
                      <a:r>
                        <a:rPr lang="en-US" sz="1000" u="none" strike="noStrike" dirty="0">
                          <a:effectLst/>
                        </a:rPr>
                        <a:t>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</a:rPr>
                        <a:t>(</a:t>
                      </a:r>
                      <a:r>
                        <a:rPr lang="en-US" sz="1000" u="none" strike="noStrike" dirty="0" smtClean="0">
                          <a:effectLst/>
                        </a:rPr>
                        <a:t>Fiber Home</a:t>
                      </a:r>
                      <a:r>
                        <a:rPr lang="en-US" sz="1000" u="none" strike="noStrike" dirty="0">
                          <a:effectLst/>
                        </a:rPr>
                        <a:t>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</a:rPr>
                        <a:t>(AOF)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</a:rPr>
                        <a:t>(YOFC)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</a:rPr>
                        <a:t>(</a:t>
                      </a:r>
                      <a:r>
                        <a:rPr lang="en-US" sz="1000" u="none" strike="noStrike" dirty="0" err="1">
                          <a:effectLst/>
                        </a:rPr>
                        <a:t>Foutong</a:t>
                      </a:r>
                      <a:r>
                        <a:rPr lang="en-US" sz="1000" u="none" strike="noStrike" dirty="0">
                          <a:effectLst/>
                        </a:rPr>
                        <a:t>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  <a:tr h="175671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>
                          <a:effectLst/>
                        </a:rPr>
                        <a:t>Затухание на 1550 нм, дБ/км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≤0,18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≤0,18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≤0,18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≤0,21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≤0,22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≤0,21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≤0,21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≤0,21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6146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>
                          <a:effectLst/>
                        </a:rPr>
                        <a:t>Дисперсия на 1550 нм, пс/ (нм∙км)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≤18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≤17,5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  <a:tr h="16328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>
                          <a:effectLst/>
                        </a:rPr>
                        <a:t>Диаметр модового поля на 1310 нм, мкм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9,2±0,4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9,2±0,4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9,2±0,4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8,8±0,4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8,8±0,4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8,6±0,4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8,8±0,4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8,6±0,4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>
                          <a:effectLst/>
                        </a:rPr>
                        <a:t>Длина волны отсечки в кабеле, нм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1260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≤ 1260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1260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1260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1260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1260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1260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≤ 1260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>
                          <a:effectLst/>
                        </a:rPr>
                        <a:t>Натяжение при перемотке волокна, 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 smtClean="0">
                          <a:effectLst/>
                        </a:rPr>
                        <a:t>&gt;1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&gt;1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&gt;1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&gt;1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&gt;1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≥1.06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≥1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≥1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  <a:tr h="175671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>
                          <a:effectLst/>
                        </a:rPr>
                        <a:t>Диаметр оболочки, мкм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125±0,7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125±0,7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125±0,7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125±0,7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125±0,7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125±1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125±0,7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125±0,7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  <a:tr h="175671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>
                          <a:effectLst/>
                        </a:rPr>
                        <a:t>Диаметр покрытия, мкм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242±5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242±5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242±5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245±7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245± 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242±7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245± 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242±7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  <a:tr h="175671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>
                          <a:effectLst/>
                        </a:rPr>
                        <a:t>ПМД протяженной линии*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≤ 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  <a:tr h="175671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>
                          <a:effectLst/>
                        </a:rPr>
                        <a:t>Потери на макроизгибе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/>
                </a:tc>
              </a:tr>
              <a:tr h="228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1 виток радиусом 10 мм на 1550 </a:t>
                      </a:r>
                      <a:r>
                        <a:rPr lang="ru-RU" sz="1000" u="none" strike="noStrike" dirty="0" err="1">
                          <a:effectLst/>
                        </a:rPr>
                        <a:t>нм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0,75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0,75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0,75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</a:tr>
              <a:tr h="228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</a:rPr>
                        <a:t>1 виток радиусом 10 мм на 1625 нм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≤ </a:t>
                      </a:r>
                      <a:r>
                        <a:rPr lang="ru-RU" sz="1000" u="none" strike="noStrike" dirty="0" smtClean="0">
                          <a:effectLst/>
                        </a:rPr>
                        <a:t>1,</a:t>
                      </a:r>
                      <a:r>
                        <a:rPr lang="en-US" sz="1000" u="none" strike="noStrike" dirty="0" smtClean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1,0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≤ 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</a:tr>
              <a:tr h="228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</a:rPr>
                        <a:t>10 витков радиусом 15 мм на 1550 нм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  <a:tr h="228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</a:rPr>
                        <a:t>10 витков радиусом 15 мм на 1625 нм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≤ 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≤ 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>
                          <a:effectLst/>
                        </a:rPr>
                        <a:t>≤ 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</a:rPr>
                        <a:t>≤ 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2" marR="3592" marT="3592" marB="0" anchor="b"/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9738" y="-167523"/>
            <a:ext cx="8229600" cy="85725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Планы по </a:t>
            </a:r>
            <a:r>
              <a:rPr lang="ru-RU" sz="2000" b="1" dirty="0" smtClean="0">
                <a:solidFill>
                  <a:schemeClr val="bg1"/>
                </a:solidFill>
              </a:rPr>
              <a:t>развитию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продукции 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6147" y="2719137"/>
            <a:ext cx="9007643" cy="0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1574927" y="2653119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3" name="Соединительная линия уступом 1032"/>
          <p:cNvCxnSpPr>
            <a:stCxn id="36" idx="0"/>
          </p:cNvCxnSpPr>
          <p:nvPr/>
        </p:nvCxnSpPr>
        <p:spPr>
          <a:xfrm rot="5400000" flipH="1" flipV="1">
            <a:off x="1486696" y="1991383"/>
            <a:ext cx="834189" cy="489284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218877" y="1084328"/>
            <a:ext cx="199323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4F81BD"/>
                </a:solidFill>
              </a:rPr>
              <a:t>многомодовое волокно стандарта </a:t>
            </a:r>
            <a:r>
              <a:rPr lang="en-US" sz="1400" b="1" dirty="0">
                <a:solidFill>
                  <a:srgbClr val="4F81BD"/>
                </a:solidFill>
              </a:rPr>
              <a:t>G.651</a:t>
            </a:r>
            <a:r>
              <a:rPr lang="ru-RU" sz="1400" b="1" dirty="0" smtClean="0">
                <a:solidFill>
                  <a:srgbClr val="4F81BD"/>
                </a:solidFill>
              </a:rPr>
              <a:t> </a:t>
            </a:r>
            <a:endParaRPr lang="ru-RU" sz="1400" b="1" dirty="0">
              <a:solidFill>
                <a:srgbClr val="4F81BD"/>
              </a:solidFill>
            </a:endParaRPr>
          </a:p>
          <a:p>
            <a:pPr algn="ctr"/>
            <a:endParaRPr lang="ru-RU" sz="900" b="1" dirty="0" smtClean="0">
              <a:solidFill>
                <a:srgbClr val="4F81B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4777" y="2236206"/>
            <a:ext cx="86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2019</a:t>
            </a:r>
            <a:endParaRPr lang="ru-R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9" name="Соединительная линия уступом 28"/>
          <p:cNvCxnSpPr/>
          <p:nvPr/>
        </p:nvCxnSpPr>
        <p:spPr>
          <a:xfrm rot="5400000">
            <a:off x="2471929" y="2941878"/>
            <a:ext cx="978568" cy="401052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3084370" y="2653120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660317" y="2638926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Соединительная линия уступом 34"/>
          <p:cNvCxnSpPr/>
          <p:nvPr/>
        </p:nvCxnSpPr>
        <p:spPr>
          <a:xfrm rot="5400000" flipH="1" flipV="1">
            <a:off x="4572086" y="1991382"/>
            <a:ext cx="834189" cy="489284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/>
          <p:nvPr/>
        </p:nvCxnSpPr>
        <p:spPr>
          <a:xfrm rot="5400000">
            <a:off x="5494316" y="2927682"/>
            <a:ext cx="978568" cy="401052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6099905" y="2638924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7427200" y="2638926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Соединительная линия уступом 39"/>
          <p:cNvCxnSpPr/>
          <p:nvPr/>
        </p:nvCxnSpPr>
        <p:spPr>
          <a:xfrm rot="5400000" flipH="1" flipV="1">
            <a:off x="7338969" y="1991382"/>
            <a:ext cx="834189" cy="489284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304695" y="1067062"/>
            <a:ext cx="17004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 algn="ctr">
              <a:spcBef>
                <a:spcPts val="0"/>
              </a:spcBef>
              <a:defRPr/>
            </a:pPr>
            <a:r>
              <a:rPr lang="ru-RU" sz="1400" b="1" dirty="0">
                <a:solidFill>
                  <a:srgbClr val="6E97C9"/>
                </a:solidFill>
              </a:rPr>
              <a:t>200 </a:t>
            </a:r>
            <a:r>
              <a:rPr lang="ru-RU" sz="1400" b="1" dirty="0" smtClean="0">
                <a:solidFill>
                  <a:srgbClr val="6E97C9"/>
                </a:solidFill>
              </a:rPr>
              <a:t>мкм оптическое </a:t>
            </a:r>
          </a:p>
          <a:p>
            <a:pPr marL="92075" indent="-92075" algn="ctr">
              <a:spcBef>
                <a:spcPts val="0"/>
              </a:spcBef>
              <a:defRPr/>
            </a:pPr>
            <a:r>
              <a:rPr lang="ru-RU" sz="1400" b="1" dirty="0" smtClean="0">
                <a:solidFill>
                  <a:srgbClr val="6E97C9"/>
                </a:solidFill>
              </a:rPr>
              <a:t>волокно</a:t>
            </a:r>
            <a:endParaRPr lang="ru-RU" sz="1400" b="1" dirty="0">
              <a:solidFill>
                <a:srgbClr val="6E97C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00127" y="3632530"/>
            <a:ext cx="15218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F81BD"/>
                </a:solidFill>
              </a:rPr>
              <a:t>волокно </a:t>
            </a:r>
            <a:r>
              <a:rPr lang="ru-RU" sz="1400" b="1" dirty="0">
                <a:solidFill>
                  <a:srgbClr val="4F81BD"/>
                </a:solidFill>
              </a:rPr>
              <a:t>стандарта </a:t>
            </a:r>
            <a:r>
              <a:rPr lang="en-US" sz="1400" b="1" dirty="0" smtClean="0">
                <a:solidFill>
                  <a:srgbClr val="4F81BD"/>
                </a:solidFill>
              </a:rPr>
              <a:t>G.65</a:t>
            </a:r>
            <a:r>
              <a:rPr lang="ru-RU" sz="1400" b="1" dirty="0" smtClean="0">
                <a:solidFill>
                  <a:srgbClr val="4F81BD"/>
                </a:solidFill>
              </a:rPr>
              <a:t>5 </a:t>
            </a:r>
            <a:endParaRPr lang="ru-RU" sz="1400" b="1" dirty="0">
              <a:solidFill>
                <a:srgbClr val="4F81BD"/>
              </a:solidFill>
            </a:endParaRPr>
          </a:p>
          <a:p>
            <a:pPr algn="ctr"/>
            <a:endParaRPr lang="ru-RU" sz="900" b="1" dirty="0" smtClean="0">
              <a:solidFill>
                <a:srgbClr val="4F81BD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43369" y="3631688"/>
            <a:ext cx="199323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4F81BD"/>
                </a:solidFill>
              </a:rPr>
              <a:t>волокно с малыми изгибными потерями стандарта G.657.А2 </a:t>
            </a:r>
          </a:p>
          <a:p>
            <a:pPr algn="ctr"/>
            <a:endParaRPr lang="ru-RU" sz="900" b="1" dirty="0" smtClean="0">
              <a:solidFill>
                <a:srgbClr val="4F81BD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39093" y="2236024"/>
            <a:ext cx="86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2020</a:t>
            </a:r>
            <a:endParaRPr lang="ru-R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10975" y="1158622"/>
            <a:ext cx="199323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4F81BD"/>
                </a:solidFill>
              </a:rPr>
              <a:t>специальные </a:t>
            </a:r>
            <a:endParaRPr lang="ru-RU" sz="1400" b="1" dirty="0" smtClean="0">
              <a:solidFill>
                <a:srgbClr val="4F81BD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4F81BD"/>
                </a:solidFill>
              </a:rPr>
              <a:t>волокна</a:t>
            </a:r>
            <a:endParaRPr lang="ru-RU" sz="1400" b="1" dirty="0">
              <a:solidFill>
                <a:srgbClr val="4F81BD"/>
              </a:solidFill>
            </a:endParaRPr>
          </a:p>
          <a:p>
            <a:pPr algn="ctr"/>
            <a:endParaRPr lang="ru-RU" sz="900" b="1" dirty="0" smtClean="0">
              <a:solidFill>
                <a:srgbClr val="4F81BD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14" y="3551914"/>
            <a:ext cx="609213" cy="41638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15" y="1030991"/>
            <a:ext cx="609213" cy="4163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65" y="3551914"/>
            <a:ext cx="609213" cy="41638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01" y="1027934"/>
            <a:ext cx="609213" cy="41638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35" y="1154033"/>
            <a:ext cx="609213" cy="41638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5118" y="-197510"/>
            <a:ext cx="7946706" cy="933241"/>
          </a:xfrm>
        </p:spPr>
        <p:txBody>
          <a:bodyPr>
            <a:normAutofit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Работа со структурами Министерства обороны РФ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1569" y="2252769"/>
            <a:ext cx="9007643" cy="0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Овал 1024"/>
          <p:cNvSpPr/>
          <p:nvPr/>
        </p:nvSpPr>
        <p:spPr>
          <a:xfrm>
            <a:off x="688326" y="2197141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530436" y="2166389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3" name="Соединительная линия уступом 1032"/>
          <p:cNvCxnSpPr>
            <a:stCxn id="36" idx="0"/>
          </p:cNvCxnSpPr>
          <p:nvPr/>
        </p:nvCxnSpPr>
        <p:spPr>
          <a:xfrm rot="5400000" flipH="1" flipV="1">
            <a:off x="1471263" y="1677075"/>
            <a:ext cx="632709" cy="345921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TextBox 1033"/>
          <p:cNvSpPr txBox="1"/>
          <p:nvPr/>
        </p:nvSpPr>
        <p:spPr>
          <a:xfrm>
            <a:off x="904325" y="941297"/>
            <a:ext cx="222911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Постановление </a:t>
            </a:r>
            <a:r>
              <a:rPr lang="ru-RU" sz="1050" b="1" dirty="0"/>
              <a:t>Правительства РФ от </a:t>
            </a:r>
            <a:r>
              <a:rPr lang="ru-RU" sz="1050" b="1" dirty="0" smtClean="0"/>
              <a:t>14 </a:t>
            </a:r>
            <a:r>
              <a:rPr lang="ru-RU" sz="1050" b="1" dirty="0"/>
              <a:t>января 2017 г. </a:t>
            </a:r>
            <a:r>
              <a:rPr lang="ru-RU" sz="1050" b="1" dirty="0" smtClean="0"/>
              <a:t>N </a:t>
            </a:r>
            <a:r>
              <a:rPr lang="ru-RU" sz="1050" b="1" dirty="0"/>
              <a:t>9 </a:t>
            </a:r>
            <a:r>
              <a:rPr lang="ru-RU" sz="1050" b="1" dirty="0" smtClean="0"/>
              <a:t> </a:t>
            </a:r>
          </a:p>
          <a:p>
            <a:pPr algn="ctr"/>
            <a:r>
              <a:rPr lang="ru-RU" sz="1200" b="1" dirty="0" smtClean="0">
                <a:solidFill>
                  <a:srgbClr val="4F81BD"/>
                </a:solidFill>
              </a:rPr>
              <a:t>14.01.2017</a:t>
            </a:r>
            <a:endParaRPr lang="ru-RU" sz="1200" b="1" dirty="0">
              <a:solidFill>
                <a:srgbClr val="4F81BD"/>
              </a:solidFill>
            </a:endParaRPr>
          </a:p>
          <a:p>
            <a:pPr algn="ctr"/>
            <a:endParaRPr lang="ru-RU" sz="750" dirty="0"/>
          </a:p>
        </p:txBody>
      </p:sp>
      <p:sp>
        <p:nvSpPr>
          <p:cNvPr id="31" name="Овал 30"/>
          <p:cNvSpPr/>
          <p:nvPr/>
        </p:nvSpPr>
        <p:spPr>
          <a:xfrm>
            <a:off x="3085094" y="2187448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326059" y="2172558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Соединительная линия уступом 12"/>
          <p:cNvCxnSpPr/>
          <p:nvPr/>
        </p:nvCxnSpPr>
        <p:spPr>
          <a:xfrm rot="16200000" flipH="1">
            <a:off x="628695" y="2451229"/>
            <a:ext cx="631126" cy="361669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5739002" y="2179986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453947" y="738837"/>
            <a:ext cx="23055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/>
              <a:t>Письмо от 15 ноября 2018 г. № 003/620/567 ВУНЦ ВМФ Министерства обороны РФ </a:t>
            </a:r>
          </a:p>
          <a:p>
            <a:pPr algn="ctr"/>
            <a:r>
              <a:rPr lang="ru-RU" sz="1200" b="1" dirty="0" smtClean="0">
                <a:solidFill>
                  <a:srgbClr val="4F81BD"/>
                </a:solidFill>
              </a:rPr>
              <a:t>15.11.2018</a:t>
            </a:r>
            <a:endParaRPr lang="ru-RU" sz="1200" b="1" dirty="0">
              <a:solidFill>
                <a:srgbClr val="4F81BD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7079368" y="2177314"/>
            <a:ext cx="168442" cy="1604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344438" y="1756369"/>
            <a:ext cx="86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2015</a:t>
            </a:r>
            <a:endParaRPr lang="ru-R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2320" y="2218034"/>
            <a:ext cx="86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2019</a:t>
            </a:r>
            <a:endParaRPr lang="ru-R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-114797" y="3132830"/>
            <a:ext cx="25539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4F81BD"/>
                </a:solidFill>
              </a:rPr>
              <a:t>17.07.2015</a:t>
            </a:r>
            <a:endParaRPr lang="ru-RU" sz="800" dirty="0" smtClean="0"/>
          </a:p>
          <a:p>
            <a:pPr algn="ctr"/>
            <a:r>
              <a:rPr lang="ru-RU" sz="1050" b="1" dirty="0" smtClean="0"/>
              <a:t>Постановление </a:t>
            </a:r>
            <a:r>
              <a:rPr lang="ru-RU" sz="1050" b="1" dirty="0"/>
              <a:t>Правительства РФ от 17 июля 2015 г. N 719 </a:t>
            </a:r>
            <a:endParaRPr lang="ru-RU" sz="1050" b="1" dirty="0" smtClean="0"/>
          </a:p>
        </p:txBody>
      </p:sp>
      <p:cxnSp>
        <p:nvCxnSpPr>
          <p:cNvPr id="59" name="Соединительная линия уступом 58"/>
          <p:cNvCxnSpPr/>
          <p:nvPr/>
        </p:nvCxnSpPr>
        <p:spPr>
          <a:xfrm rot="16200000" flipH="1">
            <a:off x="3033068" y="2473038"/>
            <a:ext cx="631126" cy="361669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Соединительная линия уступом 61"/>
          <p:cNvCxnSpPr/>
          <p:nvPr/>
        </p:nvCxnSpPr>
        <p:spPr>
          <a:xfrm rot="16200000" flipH="1">
            <a:off x="5695116" y="2446064"/>
            <a:ext cx="631126" cy="361669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оединительная линия уступом 65"/>
          <p:cNvCxnSpPr/>
          <p:nvPr/>
        </p:nvCxnSpPr>
        <p:spPr>
          <a:xfrm rot="5400000" flipH="1" flipV="1">
            <a:off x="4266886" y="1685709"/>
            <a:ext cx="632709" cy="345921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66"/>
          <p:cNvCxnSpPr/>
          <p:nvPr/>
        </p:nvCxnSpPr>
        <p:spPr>
          <a:xfrm rot="5400000" flipH="1" flipV="1">
            <a:off x="7020195" y="1684831"/>
            <a:ext cx="632709" cy="345921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2591774" y="2947627"/>
            <a:ext cx="196623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4F81BD"/>
                </a:solidFill>
              </a:rPr>
              <a:t>01.08.2018</a:t>
            </a:r>
          </a:p>
          <a:p>
            <a:pPr lvl="0" algn="ctr"/>
            <a:r>
              <a:rPr lang="ru-RU" sz="1000" dirty="0"/>
              <a:t>В соответствии с письмом от 1 августа 2018 г № 177/12/5795 Министерства обороны РФ поддержало использование оптического волокна компании АО </a:t>
            </a:r>
            <a:r>
              <a:rPr lang="ru-RU" sz="1000" dirty="0" smtClean="0"/>
              <a:t>«Оптиковолоконные </a:t>
            </a:r>
            <a:r>
              <a:rPr lang="ru-RU" sz="1000" dirty="0"/>
              <a:t>Системы</a:t>
            </a:r>
            <a:r>
              <a:rPr lang="ru-RU" sz="1000" dirty="0" smtClean="0"/>
              <a:t>»</a:t>
            </a:r>
            <a:endParaRPr lang="ru-RU" sz="900" dirty="0" smtClean="0"/>
          </a:p>
        </p:txBody>
      </p:sp>
      <p:sp>
        <p:nvSpPr>
          <p:cNvPr id="70" name="TextBox 69"/>
          <p:cNvSpPr txBox="1"/>
          <p:nvPr/>
        </p:nvSpPr>
        <p:spPr>
          <a:xfrm>
            <a:off x="3291456" y="1791104"/>
            <a:ext cx="86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2018</a:t>
            </a:r>
            <a:endParaRPr lang="ru-R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798761" y="2283708"/>
            <a:ext cx="868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2017</a:t>
            </a:r>
            <a:endParaRPr lang="ru-R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756201" y="2969436"/>
            <a:ext cx="291223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4F81BD"/>
                </a:solidFill>
              </a:rPr>
              <a:t>30.11.2018</a:t>
            </a:r>
          </a:p>
          <a:p>
            <a:pPr algn="ctr"/>
            <a:r>
              <a:rPr lang="ru-RU" sz="1000" dirty="0" smtClean="0"/>
              <a:t>В соответствии с письмом от 30 ноября 2018 года № 307/3058 Министерство обороны РФ поддержало включение в ТЗ на создание волоконно-оптических линий связи для собственных нужд, а также в закупочную и техническую документацию организаций, сотрудничающих с Минобороны России</a:t>
            </a:r>
            <a:r>
              <a:rPr lang="ru-RU" sz="1000" dirty="0"/>
              <a:t>.</a:t>
            </a:r>
            <a:endParaRPr lang="ru-RU" sz="900" dirty="0" smtClean="0"/>
          </a:p>
        </p:txBody>
      </p:sp>
      <p:sp>
        <p:nvSpPr>
          <p:cNvPr id="76" name="Прямоугольник 75"/>
          <p:cNvSpPr/>
          <p:nvPr/>
        </p:nvSpPr>
        <p:spPr>
          <a:xfrm>
            <a:off x="6363062" y="738808"/>
            <a:ext cx="2276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/>
              <a:t>АО «РОСНАНО» направило в 6 проектных и исследовательских институтов, сотрудничающих с Минобороны России</a:t>
            </a:r>
            <a:r>
              <a:rPr lang="ru-RU" sz="900" dirty="0"/>
              <a:t>.</a:t>
            </a:r>
            <a:endParaRPr lang="ru-RU" sz="900" dirty="0" smtClean="0"/>
          </a:p>
          <a:p>
            <a:pPr algn="ctr"/>
            <a:r>
              <a:rPr lang="ru-RU" sz="1200" b="1" dirty="0" smtClean="0">
                <a:solidFill>
                  <a:srgbClr val="4F81BD"/>
                </a:solidFill>
              </a:rPr>
              <a:t>22.02.2019</a:t>
            </a:r>
            <a:endParaRPr lang="ru-RU" sz="1200" b="1" dirty="0">
              <a:solidFill>
                <a:srgbClr val="4F81B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587828" y="-127984"/>
            <a:ext cx="7806836" cy="800722"/>
          </a:xfrm>
        </p:spPr>
        <p:txBody>
          <a:bodyPr>
            <a:norm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Законодательный запрет на закупку оптического волокна </a:t>
            </a:r>
            <a:br>
              <a:rPr lang="ru-RU" sz="1900" b="1" dirty="0" smtClean="0">
                <a:solidFill>
                  <a:schemeClr val="bg1"/>
                </a:solidFill>
              </a:rPr>
            </a:br>
            <a:r>
              <a:rPr lang="ru-RU" sz="1900" b="1" dirty="0" smtClean="0">
                <a:solidFill>
                  <a:schemeClr val="bg1"/>
                </a:solidFill>
              </a:rPr>
              <a:t>иностранного происхождения</a:t>
            </a:r>
            <a:endParaRPr lang="ru-RU" sz="19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934255"/>
              </p:ext>
            </p:extLst>
          </p:nvPr>
        </p:nvGraphicFramePr>
        <p:xfrm>
          <a:off x="239018" y="831307"/>
          <a:ext cx="8774352" cy="3139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7176"/>
                <a:gridCol w="4387176"/>
              </a:tblGrid>
              <a:tr h="5965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Постановление Правительства РФ</a:t>
                      </a:r>
                      <a:r>
                        <a:rPr lang="ru-RU" sz="1600" baseline="0" dirty="0" smtClean="0"/>
                        <a:t> от 14 января 2017 г. №9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Постановление Правительства РФ от 17 июля 2015 г. N 719</a:t>
                      </a:r>
                      <a:endParaRPr lang="ru-RU" sz="1600" dirty="0"/>
                    </a:p>
                  </a:txBody>
                  <a:tcPr/>
                </a:tc>
              </a:tr>
              <a:tr h="2543240">
                <a:tc>
                  <a:txBody>
                    <a:bodyPr/>
                    <a:lstStyle/>
                    <a:p>
                      <a:r>
                        <a:rPr lang="ru-RU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«…Правительство Российской Федерации 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постановляет : </a:t>
                      </a:r>
                      <a:endParaRPr lang="ru-RU" sz="12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Установить запрет на допуск товаров, происходящих из иностранных государств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(за исключением товаров по перечню согласно приложению и товаров, происходящих из государств - членов Евразийского экономического союза), работ (услуг), выполняемых (оказываемых) иностранными лицами (за исключением лиц государств - членов Евразийского экономического союза), 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целей осуществления закупок товаров, работ (услуг) для нужд обороны страны и безопасности государства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за исключением случаев, когда производство таких товаров, выполнение работ и оказание услуг на территории Евразийского экономического союза отсутствуют.» </a:t>
                      </a:r>
                      <a:endParaRPr lang="ru-RU" sz="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Согласно настоящему Постановлению</a:t>
                      </a:r>
                      <a:r>
                        <a:rPr lang="ru-RU" sz="1200" baseline="0" dirty="0" smtClean="0"/>
                        <a:t> установлено, что для целей государственных и муниципальных закупок волоконно-оптическим кабелем, произведенным на территории Российской Федерации, является кабель, произведенный с использованием оптического волокна, изготовленного на территории Евразийского экономического союза.</a:t>
                      </a:r>
                    </a:p>
                    <a:p>
                      <a:endParaRPr lang="ru-RU" sz="1200" baseline="0" dirty="0" smtClean="0"/>
                    </a:p>
                    <a:p>
                      <a:endParaRPr lang="ru-RU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118326" y="4129678"/>
            <a:ext cx="5125028" cy="666206"/>
          </a:xfrm>
          <a:prstGeom prst="rect">
            <a:avLst/>
          </a:prstGeom>
          <a:solidFill>
            <a:schemeClr val="bg1"/>
          </a:solidFill>
          <a:ln w="3175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Несмотря на принятые решения, Министерство обороны РФ продолжает закупать кабель с оптическим волокном иностранного происхождения!</a:t>
            </a:r>
            <a:endParaRPr lang="ru-RU" sz="14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4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-50957"/>
            <a:ext cx="8229600" cy="57785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Взаимодействие со структурами Министерства обороны РФ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4572000" y="3386251"/>
            <a:ext cx="4211837" cy="1222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3864939"/>
            <a:ext cx="80308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400" b="1" u="sng" dirty="0" smtClean="0"/>
              <a:t>Результаты:</a:t>
            </a:r>
            <a:r>
              <a:rPr lang="ru-RU" sz="1400" u="sng" dirty="0"/>
              <a:t> </a:t>
            </a:r>
            <a:r>
              <a:rPr lang="ru-RU" sz="1400" dirty="0" smtClean="0"/>
              <a:t>при проведении разработок в области обеспечения безопасности коммуникационных и информационных систем Министерства обороны </a:t>
            </a:r>
            <a:r>
              <a:rPr lang="ru-RU" sz="1400" dirty="0"/>
              <a:t>Р</a:t>
            </a:r>
            <a:r>
              <a:rPr lang="ru-RU" sz="1400" dirty="0" smtClean="0"/>
              <a:t>Ф </a:t>
            </a:r>
            <a:r>
              <a:rPr lang="ru-RU" sz="1400" b="1" dirty="0" smtClean="0"/>
              <a:t>используется оптическое волокно зарубежных производителей!</a:t>
            </a:r>
            <a:r>
              <a:rPr lang="ru-RU" sz="1400" dirty="0" smtClean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906156"/>
            <a:ext cx="84807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400" b="1" u="sng" dirty="0" smtClean="0"/>
              <a:t>Действия: </a:t>
            </a:r>
            <a:r>
              <a:rPr lang="ru-RU" sz="1400" dirty="0" smtClean="0"/>
              <a:t>на основании поддержки Министерства обороны Российской Федерации о применении оптических кабелей связи с оптическим волокном отечественного производства – </a:t>
            </a:r>
            <a:r>
              <a:rPr lang="ru-RU" sz="1400" b="1" dirty="0" smtClean="0"/>
              <a:t>были направлены письма в проектные институты </a:t>
            </a:r>
            <a:r>
              <a:rPr lang="ru-RU" sz="1400" dirty="0" smtClean="0"/>
              <a:t>работающие с заказами </a:t>
            </a:r>
            <a:r>
              <a:rPr lang="ru-RU" sz="1400" dirty="0"/>
              <a:t>М</a:t>
            </a:r>
            <a:r>
              <a:rPr lang="ru-RU" sz="1400" dirty="0" smtClean="0"/>
              <a:t>инистерства Обороны  РФ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4649" y="1943367"/>
            <a:ext cx="380292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- 4 </a:t>
            </a:r>
            <a:r>
              <a:rPr lang="ru-RU" sz="1400" dirty="0"/>
              <a:t>ЦНИИ МО </a:t>
            </a:r>
            <a:r>
              <a:rPr lang="ru-RU" sz="1400" dirty="0" smtClean="0"/>
              <a:t>РФ;</a:t>
            </a:r>
            <a:endParaRPr lang="ru-RU" sz="1400" dirty="0"/>
          </a:p>
          <a:p>
            <a:r>
              <a:rPr lang="ru-RU" sz="1400" dirty="0" smtClean="0"/>
              <a:t>- 16 </a:t>
            </a:r>
            <a:r>
              <a:rPr lang="ru-RU" sz="1400" dirty="0"/>
              <a:t>ЦНИИИ МО </a:t>
            </a:r>
            <a:r>
              <a:rPr lang="ru-RU" sz="1400" dirty="0" smtClean="0"/>
              <a:t>РФ;</a:t>
            </a:r>
            <a:endParaRPr lang="ru-RU" sz="1400" dirty="0"/>
          </a:p>
          <a:p>
            <a:r>
              <a:rPr lang="ru-RU" sz="1400" dirty="0" smtClean="0"/>
              <a:t>- АО </a:t>
            </a:r>
            <a:r>
              <a:rPr lang="ru-RU" sz="1400" dirty="0"/>
              <a:t>Концерн ЦНИИ </a:t>
            </a:r>
            <a:r>
              <a:rPr lang="ru-RU" sz="1400" dirty="0" smtClean="0"/>
              <a:t>Электроприбор;</a:t>
            </a:r>
            <a:endParaRPr lang="ru-RU" sz="1400" dirty="0"/>
          </a:p>
          <a:p>
            <a:r>
              <a:rPr lang="ru-RU" sz="1400" dirty="0" smtClean="0"/>
              <a:t>- АО </a:t>
            </a:r>
            <a:r>
              <a:rPr lang="ru-RU" sz="1400" dirty="0" err="1" smtClean="0"/>
              <a:t>Гипротрубопровод</a:t>
            </a:r>
            <a:r>
              <a:rPr lang="ru-RU" sz="1400" dirty="0" smtClean="0"/>
              <a:t>;</a:t>
            </a:r>
            <a:endParaRPr lang="ru-RU" sz="1400" dirty="0"/>
          </a:p>
          <a:p>
            <a:r>
              <a:rPr lang="ru-RU" sz="1400" dirty="0" smtClean="0"/>
              <a:t>- ФГПУ </a:t>
            </a:r>
            <a:r>
              <a:rPr lang="ru-RU" sz="1400" dirty="0"/>
              <a:t>27 </a:t>
            </a:r>
            <a:r>
              <a:rPr lang="ru-RU" sz="1400" dirty="0" smtClean="0"/>
              <a:t>ЦНИИ;</a:t>
            </a:r>
            <a:endParaRPr lang="ru-RU" sz="1400" dirty="0"/>
          </a:p>
          <a:p>
            <a:r>
              <a:rPr lang="ru-RU" sz="1400" dirty="0" smtClean="0"/>
              <a:t>- 23 </a:t>
            </a:r>
            <a:r>
              <a:rPr lang="ru-RU" sz="1400" dirty="0"/>
              <a:t>ГМПИ филиал 31 </a:t>
            </a:r>
            <a:r>
              <a:rPr lang="ru-RU" sz="1400" dirty="0" smtClean="0"/>
              <a:t>ГПИСС;</a:t>
            </a:r>
            <a:endParaRPr lang="ru-RU" sz="1400" dirty="0"/>
          </a:p>
          <a:p>
            <a:r>
              <a:rPr lang="ru-RU" sz="1400" dirty="0" smtClean="0"/>
              <a:t>- АО </a:t>
            </a:r>
            <a:r>
              <a:rPr lang="ru-RU" sz="1400" dirty="0"/>
              <a:t>20 </a:t>
            </a:r>
            <a:r>
              <a:rPr lang="ru-RU" sz="1400" dirty="0" smtClean="0"/>
              <a:t>ЦПИ.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49" y="1633119"/>
            <a:ext cx="1665700" cy="222093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-37012"/>
            <a:ext cx="8229600" cy="57785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Выводы</a:t>
            </a:r>
            <a:endParaRPr lang="ru-RU" altLang="ru-RU" sz="2000" b="1" dirty="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342152" y="1253703"/>
            <a:ext cx="857726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ctr">
              <a:buFont typeface="Arial" pitchFamily="34" charset="0"/>
              <a:buChar char="•"/>
            </a:pPr>
            <a:r>
              <a:rPr lang="ru-RU" altLang="ru-RU" sz="1600" dirty="0">
                <a:ea typeface="ＭＳ Ｐゴシック" pitchFamily="34" charset="-128"/>
              </a:rPr>
              <a:t>Оптическое </a:t>
            </a:r>
            <a:r>
              <a:rPr lang="ru-RU" altLang="ru-RU" sz="1600" dirty="0" smtClean="0">
                <a:ea typeface="ＭＳ Ｐゴシック" pitchFamily="34" charset="-128"/>
              </a:rPr>
              <a:t>волокно</a:t>
            </a:r>
            <a:r>
              <a:rPr lang="en-US" altLang="ru-RU" sz="1600" dirty="0" smtClean="0">
                <a:ea typeface="ＭＳ Ｐゴシック" pitchFamily="34" charset="-128"/>
              </a:rPr>
              <a:t> </a:t>
            </a:r>
            <a:r>
              <a:rPr lang="ru-RU" altLang="ru-RU" sz="1600" dirty="0" smtClean="0">
                <a:ea typeface="ＭＳ Ｐゴシック" pitchFamily="34" charset="-128"/>
              </a:rPr>
              <a:t>АО «Оптиковолоконные системы» </a:t>
            </a:r>
            <a:r>
              <a:rPr lang="ru-RU" altLang="ru-RU" sz="1600" dirty="0">
                <a:ea typeface="ＭＳ Ｐゴシック" pitchFamily="34" charset="-128"/>
              </a:rPr>
              <a:t>- единственное сертифицированное </a:t>
            </a:r>
            <a:r>
              <a:rPr lang="ru-RU" altLang="ru-RU" sz="1600" dirty="0" smtClean="0">
                <a:ea typeface="ＭＳ Ｐゴシック" pitchFamily="34" charset="-128"/>
              </a:rPr>
              <a:t>оптическое волокно </a:t>
            </a:r>
            <a:r>
              <a:rPr lang="ru-RU" altLang="ru-RU" sz="1600" dirty="0">
                <a:ea typeface="ＭＳ Ｐゴシック" pitchFamily="34" charset="-128"/>
              </a:rPr>
              <a:t>в </a:t>
            </a:r>
            <a:r>
              <a:rPr lang="ru-RU" altLang="ru-RU" sz="1600" dirty="0" smtClean="0">
                <a:ea typeface="ＭＳ Ｐゴシック" pitchFamily="34" charset="-128"/>
              </a:rPr>
              <a:t>России;</a:t>
            </a:r>
            <a:endParaRPr lang="ru-RU" sz="1600" dirty="0" smtClean="0"/>
          </a:p>
          <a:p>
            <a:pPr marL="285750" indent="-285750" fontAlgn="ctr">
              <a:buFont typeface="Arial" pitchFamily="34" charset="0"/>
              <a:buChar char="•"/>
            </a:pPr>
            <a:r>
              <a:rPr lang="ru-RU" sz="1600" dirty="0" smtClean="0"/>
              <a:t>Высокое качество производимого оптического волокна не уступает по своим основным характеристикам мировым производителям </a:t>
            </a:r>
            <a:r>
              <a:rPr lang="en-US" sz="1600" dirty="0" smtClean="0"/>
              <a:t>Corning</a:t>
            </a:r>
            <a:r>
              <a:rPr lang="ru-RU" sz="1600" dirty="0" smtClean="0"/>
              <a:t>, </a:t>
            </a:r>
            <a:r>
              <a:rPr lang="en-US" sz="1600" dirty="0" smtClean="0"/>
              <a:t>OFS</a:t>
            </a:r>
            <a:r>
              <a:rPr lang="ru-RU" sz="1600" dirty="0" smtClean="0"/>
              <a:t>,</a:t>
            </a:r>
            <a:r>
              <a:rPr lang="en-US" altLang="ru-RU" sz="1600" dirty="0">
                <a:latin typeface="Arial" charset="0"/>
              </a:rPr>
              <a:t> </a:t>
            </a:r>
            <a:r>
              <a:rPr lang="en-US" altLang="ru-RU" sz="1600" dirty="0" smtClean="0"/>
              <a:t>Fujikura</a:t>
            </a:r>
            <a:r>
              <a:rPr lang="ru-RU" altLang="ru-RU" sz="1600" dirty="0"/>
              <a:t>;</a:t>
            </a:r>
            <a:endParaRPr lang="ru-RU" sz="1600" dirty="0" smtClean="0"/>
          </a:p>
          <a:p>
            <a:pPr marL="285750" indent="-285750" fontAlgn="ctr">
              <a:buFont typeface="Arial" pitchFamily="34" charset="0"/>
              <a:buChar char="•"/>
            </a:pPr>
            <a:r>
              <a:rPr lang="ru-RU" sz="1600" dirty="0" smtClean="0"/>
              <a:t>В ответ на запрос РОСНАНО Министерство </a:t>
            </a:r>
            <a:r>
              <a:rPr lang="ru-RU" sz="1600" dirty="0"/>
              <a:t>обороны Российской </a:t>
            </a:r>
            <a:r>
              <a:rPr lang="ru-RU" sz="1600" dirty="0" smtClean="0"/>
              <a:t>Федерации в лице Генерала армии В.В. </a:t>
            </a:r>
            <a:r>
              <a:rPr lang="ru-RU" sz="1600" smtClean="0"/>
              <a:t>Герасимова </a:t>
            </a:r>
            <a:r>
              <a:rPr lang="ru-RU" sz="1600" dirty="0"/>
              <a:t>поддержало использование в Вооруженных Силах Российской Федерации волоконно-оптических кабелей связи с оптическим волокном </a:t>
            </a:r>
            <a:r>
              <a:rPr lang="ru-RU" sz="1600" dirty="0" smtClean="0"/>
              <a:t>российского производства;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ru-RU" sz="1600" dirty="0" smtClean="0"/>
              <a:t>Несмотря на законодательный </a:t>
            </a:r>
            <a:r>
              <a:rPr lang="ru-RU" sz="1600" dirty="0"/>
              <a:t>запрет на закупку кабельной продукции иностранного </a:t>
            </a:r>
            <a:r>
              <a:rPr lang="ru-RU" sz="1600" dirty="0" smtClean="0"/>
              <a:t>производства в </a:t>
            </a:r>
            <a:r>
              <a:rPr lang="ru-RU" sz="1600" dirty="0"/>
              <a:t>настоящее время для нужд Вооруженных Сил Российской Федерации поставляется преимущественно кабельная продукция с оптическим волокном производства иностранных компаний.</a:t>
            </a:r>
            <a:endParaRPr lang="ru-RU" sz="1600" dirty="0" smtClean="0"/>
          </a:p>
          <a:p>
            <a:pPr marL="285750" indent="-285750" fontAlgn="ctr"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 fontAlgn="ctr">
              <a:buFont typeface="Arial" pitchFamily="34" charset="0"/>
              <a:buChar char="•"/>
            </a:pPr>
            <a:endParaRPr lang="ru-RU" sz="14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-85725"/>
            <a:ext cx="8229600" cy="577850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bg1"/>
                </a:solidFill>
                <a:ea typeface="ＭＳ Ｐゴシック" pitchFamily="34" charset="-128"/>
              </a:rPr>
              <a:t>Контакты</a:t>
            </a:r>
          </a:p>
        </p:txBody>
      </p:sp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701958" y="2136726"/>
            <a:ext cx="426243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400" dirty="0" smtClean="0"/>
              <a:t>Генеральный директор: </a:t>
            </a:r>
          </a:p>
          <a:p>
            <a:r>
              <a:rPr lang="ru-RU" altLang="ru-RU" sz="1400" dirty="0" smtClean="0"/>
              <a:t>Николаев Андрей Владимирович</a:t>
            </a:r>
          </a:p>
          <a:p>
            <a:endParaRPr lang="ru-RU" altLang="ru-RU" sz="1400" dirty="0"/>
          </a:p>
          <a:p>
            <a:pPr eaLnBrk="1" hangingPunct="1"/>
            <a:r>
              <a:rPr lang="ru-RU" altLang="ru-RU" sz="1400" dirty="0" smtClean="0"/>
              <a:t>Адрес: 430006, г. Саранск, ул. Лодыгина, 13</a:t>
            </a:r>
            <a:endParaRPr lang="ru-RU" altLang="ru-RU" sz="1400" dirty="0"/>
          </a:p>
          <a:p>
            <a:pPr eaLnBrk="1" hangingPunct="1"/>
            <a:r>
              <a:rPr lang="ru-RU" altLang="ru-RU" sz="1400" dirty="0" smtClean="0"/>
              <a:t>Тел:</a:t>
            </a:r>
            <a:r>
              <a:rPr lang="sv-SE" altLang="ru-RU" sz="1400" dirty="0"/>
              <a:t>+7 (8342) 33-36-88</a:t>
            </a:r>
            <a:r>
              <a:rPr lang="ru-RU" altLang="ru-RU" sz="1400" dirty="0"/>
              <a:t>, </a:t>
            </a:r>
            <a:r>
              <a:rPr lang="sv-SE" altLang="ru-RU" sz="1400" dirty="0"/>
              <a:t>+7(8342) </a:t>
            </a:r>
            <a:r>
              <a:rPr lang="sv-SE" altLang="ru-RU" sz="1400" dirty="0" smtClean="0"/>
              <a:t>33-36-89</a:t>
            </a:r>
            <a:endParaRPr lang="ru-RU" altLang="ru-RU" sz="1400" dirty="0"/>
          </a:p>
          <a:p>
            <a:pPr eaLnBrk="1" hangingPunct="1"/>
            <a:r>
              <a:rPr lang="en-US" altLang="ru-RU" sz="1400" dirty="0"/>
              <a:t>E-mail</a:t>
            </a:r>
            <a:r>
              <a:rPr lang="ru-RU" altLang="ru-RU" sz="1400" dirty="0"/>
              <a:t>: </a:t>
            </a:r>
            <a:r>
              <a:rPr lang="en-US" altLang="ru-RU" sz="1400" dirty="0">
                <a:hlinkClick r:id="rId3"/>
              </a:rPr>
              <a:t>info@rusfiber.ru</a:t>
            </a:r>
            <a:r>
              <a:rPr lang="ru-RU" altLang="ru-RU" sz="1400" dirty="0"/>
              <a:t>, </a:t>
            </a:r>
            <a:r>
              <a:rPr lang="en-US" altLang="ru-RU" sz="1400" dirty="0" smtClean="0">
                <a:hlinkClick r:id="rId4"/>
              </a:rPr>
              <a:t>sales@rusfiber.ru</a:t>
            </a:r>
            <a:endParaRPr lang="en-US" altLang="ru-RU" sz="1400" dirty="0" smtClean="0"/>
          </a:p>
          <a:p>
            <a:pPr eaLnBrk="1" hangingPunct="1"/>
            <a:r>
              <a:rPr lang="ru-RU" altLang="ru-RU" sz="1400" dirty="0" smtClean="0"/>
              <a:t>Сайт: </a:t>
            </a:r>
            <a:r>
              <a:rPr lang="en-US" altLang="ru-RU" sz="1400" dirty="0" smtClean="0">
                <a:hlinkClick r:id="rId5"/>
              </a:rPr>
              <a:t>www.rusfiber.ru</a:t>
            </a:r>
            <a:endParaRPr lang="sv-SE" altLang="ru-RU" sz="1400" dirty="0"/>
          </a:p>
        </p:txBody>
      </p:sp>
      <p:sp>
        <p:nvSpPr>
          <p:cNvPr id="20484" name="Прямоугольник 6"/>
          <p:cNvSpPr>
            <a:spLocks noChangeArrowheads="1"/>
          </p:cNvSpPr>
          <p:nvPr/>
        </p:nvSpPr>
        <p:spPr bwMode="auto">
          <a:xfrm>
            <a:off x="701958" y="1624617"/>
            <a:ext cx="452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400" b="1" dirty="0" smtClean="0"/>
              <a:t>АО «Оптиковолоконные Системы»</a:t>
            </a:r>
            <a:endParaRPr lang="ru-RU" altLang="ru-RU" sz="1400" dirty="0"/>
          </a:p>
        </p:txBody>
      </p:sp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52" y="827314"/>
            <a:ext cx="40513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232"/>
            <a:ext cx="8229600" cy="3048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АО «Оптиковолоконные Системы»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28245" y="754673"/>
            <a:ext cx="4572001" cy="3958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Aft>
                <a:spcPts val="1200"/>
              </a:spcAft>
              <a:buClr>
                <a:schemeClr val="accent1"/>
              </a:buClr>
              <a:buNone/>
            </a:pPr>
            <a:r>
              <a:rPr lang="ru-RU" sz="1400" dirty="0" smtClean="0"/>
              <a:t>АО «Оптиковолоконные Системы» создано </a:t>
            </a:r>
            <a:r>
              <a:rPr lang="ru-RU" sz="1400" dirty="0"/>
              <a:t>в </a:t>
            </a:r>
            <a:r>
              <a:rPr lang="ru-RU" sz="1400" dirty="0" smtClean="0"/>
              <a:t>2008 году </a:t>
            </a:r>
            <a:r>
              <a:rPr lang="ru-RU" sz="1400" dirty="0"/>
              <a:t>для реализации проекта строительства первого в России завода по производству оптического </a:t>
            </a:r>
            <a:r>
              <a:rPr lang="ru-RU" sz="1400" dirty="0" smtClean="0"/>
              <a:t>волокна</a:t>
            </a:r>
          </a:p>
          <a:p>
            <a:pPr marL="0" lvl="1" indent="0">
              <a:spcAft>
                <a:spcPts val="1200"/>
              </a:spcAft>
              <a:buClr>
                <a:schemeClr val="accent1"/>
              </a:buClr>
              <a:buNone/>
            </a:pPr>
            <a:r>
              <a:rPr lang="ru-RU" sz="1400" b="1" dirty="0" smtClean="0"/>
              <a:t>Местоположение производства:  </a:t>
            </a:r>
            <a:r>
              <a:rPr lang="ru-RU" sz="1400" dirty="0" smtClean="0"/>
              <a:t>г</a:t>
            </a:r>
            <a:r>
              <a:rPr lang="ru-RU" sz="1400" dirty="0"/>
              <a:t>. </a:t>
            </a:r>
            <a:r>
              <a:rPr lang="ru-RU" sz="1400" dirty="0" smtClean="0"/>
              <a:t>Саранск, </a:t>
            </a:r>
            <a:r>
              <a:rPr lang="ru-RU" sz="1400" dirty="0"/>
              <a:t>Республика </a:t>
            </a:r>
            <a:r>
              <a:rPr lang="ru-RU" sz="1400" dirty="0" smtClean="0"/>
              <a:t>Мордовия</a:t>
            </a:r>
          </a:p>
          <a:p>
            <a:pPr marL="0" lvl="1" indent="0">
              <a:spcAft>
                <a:spcPts val="1200"/>
              </a:spcAft>
              <a:buClr>
                <a:schemeClr val="accent1"/>
              </a:buClr>
              <a:buNone/>
            </a:pPr>
            <a:r>
              <a:rPr lang="ru-RU" sz="1400" b="1" dirty="0"/>
              <a:t>Проектная </a:t>
            </a:r>
            <a:r>
              <a:rPr lang="ru-RU" sz="1400" b="1" dirty="0" smtClean="0"/>
              <a:t>мощность:</a:t>
            </a:r>
            <a:r>
              <a:rPr lang="ru-RU" sz="1400" dirty="0" smtClean="0"/>
              <a:t>  4 </a:t>
            </a:r>
            <a:r>
              <a:rPr lang="ru-RU" sz="1400" dirty="0"/>
              <a:t>млн. км оптического волокна в </a:t>
            </a:r>
            <a:r>
              <a:rPr lang="ru-RU" sz="1400" dirty="0" smtClean="0"/>
              <a:t>год или  </a:t>
            </a:r>
            <a:r>
              <a:rPr lang="en-US" sz="1400" dirty="0" smtClean="0">
                <a:latin typeface="Times New Roman"/>
                <a:cs typeface="Times New Roman"/>
              </a:rPr>
              <a:t>≈</a:t>
            </a:r>
            <a:r>
              <a:rPr lang="ru-RU" sz="1400" dirty="0" smtClean="0">
                <a:latin typeface="Times New Roman"/>
                <a:cs typeface="Times New Roman"/>
              </a:rPr>
              <a:t>80</a:t>
            </a:r>
            <a:r>
              <a:rPr lang="ru-RU" sz="1400" dirty="0" smtClean="0"/>
              <a:t>% российского рынка</a:t>
            </a:r>
          </a:p>
          <a:p>
            <a:pPr marL="0" indent="0" algn="just">
              <a:buNone/>
            </a:pPr>
            <a:r>
              <a:rPr lang="ru-RU" sz="1400" b="1" dirty="0" smtClean="0"/>
              <a:t>Акционеры</a:t>
            </a:r>
            <a:r>
              <a:rPr lang="ru-RU" sz="1400" dirty="0" smtClean="0"/>
              <a:t>: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dirty="0"/>
              <a:t>- ОАО «РОСНАНО» -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48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,3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%</a:t>
            </a:r>
          </a:p>
          <a:p>
            <a:pPr marL="0" indent="0" algn="just">
              <a:buNone/>
            </a:pPr>
            <a:r>
              <a:rPr lang="ru-RU" sz="1400" dirty="0"/>
              <a:t>- ООО «Газпромбанк – Высокие технологии» -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48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,3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%</a:t>
            </a:r>
          </a:p>
          <a:p>
            <a:pPr marL="0" indent="0" algn="just">
              <a:buNone/>
            </a:pPr>
            <a:r>
              <a:rPr lang="ru-RU" sz="1400" dirty="0" smtClean="0"/>
              <a:t>- Структуры </a:t>
            </a:r>
            <a:r>
              <a:rPr lang="ru-RU" sz="1400" dirty="0"/>
              <a:t>Правительства Мордовии –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3,4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1400" b="1" dirty="0"/>
          </a:p>
          <a:p>
            <a:pPr marL="0" indent="0" algn="just">
              <a:buNone/>
            </a:pPr>
            <a:r>
              <a:rPr lang="ru-RU" sz="1400" b="1" dirty="0" smtClean="0"/>
              <a:t>Объем инвестиций: </a:t>
            </a:r>
            <a:r>
              <a:rPr lang="ru-RU" sz="1400" dirty="0" smtClean="0"/>
              <a:t>3,5 млрд. руб.</a:t>
            </a:r>
            <a:endParaRPr lang="ru-RU" sz="1400" b="1" dirty="0"/>
          </a:p>
          <a:p>
            <a:pPr marL="0" indent="0" algn="just">
              <a:buNone/>
            </a:pPr>
            <a:r>
              <a:rPr lang="ru-RU" sz="1400" b="1" dirty="0" smtClean="0"/>
              <a:t>Персонал</a:t>
            </a:r>
            <a:r>
              <a:rPr lang="ru-RU" sz="1400" b="1" dirty="0"/>
              <a:t>: </a:t>
            </a:r>
            <a:r>
              <a:rPr lang="ru-RU" sz="1400" dirty="0" smtClean="0"/>
              <a:t>136 человек</a:t>
            </a:r>
            <a:endParaRPr lang="en-US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27" y="849086"/>
            <a:ext cx="3930573" cy="2210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903305" y="3392675"/>
            <a:ext cx="41000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  <a:buClr>
                <a:schemeClr val="accent1"/>
              </a:buClr>
            </a:pPr>
            <a:r>
              <a:rPr lang="ru-RU" sz="1400" b="1" dirty="0" smtClean="0"/>
              <a:t>Качество продукции: </a:t>
            </a:r>
            <a:r>
              <a:rPr lang="ru-RU" sz="1400" dirty="0" smtClean="0"/>
              <a:t>на уровне лучших мировых аналогов. </a:t>
            </a:r>
          </a:p>
          <a:p>
            <a:pPr marL="0" lvl="1">
              <a:spcAft>
                <a:spcPts val="1200"/>
              </a:spcAft>
              <a:buClr>
                <a:schemeClr val="accent1"/>
              </a:buClr>
            </a:pPr>
            <a:r>
              <a:rPr lang="ru-RU" sz="1400" b="1" dirty="0" smtClean="0"/>
              <a:t>Продукция рекомендована для использования в проекте «Устранение цифрового неравенства» и «Цифровая экономика».</a:t>
            </a:r>
            <a:endParaRPr lang="en-US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3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232"/>
            <a:ext cx="8229600" cy="3048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Российское оптическое волокно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61D8FBD-672E-824F-BF30-2341F315F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05" y="762000"/>
            <a:ext cx="8244263" cy="401220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2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lgov_\Desktop\Шойгу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635" y="3128634"/>
            <a:ext cx="2649019" cy="149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0"/>
            <a:ext cx="82295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Реализация проекта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Объект 1"/>
          <p:cNvSpPr txBox="1">
            <a:spLocks/>
          </p:cNvSpPr>
          <p:nvPr/>
        </p:nvSpPr>
        <p:spPr>
          <a:xfrm>
            <a:off x="542565" y="579310"/>
            <a:ext cx="7915025" cy="437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200" b="1" dirty="0" smtClean="0"/>
              <a:t>Проект АО </a:t>
            </a:r>
            <a:r>
              <a:rPr lang="ru-RU" sz="1200" b="1" dirty="0" smtClean="0"/>
              <a:t>«Оптиковолоконные Системы» </a:t>
            </a:r>
            <a:r>
              <a:rPr lang="ru-RU" sz="1200" b="1" dirty="0" smtClean="0"/>
              <a:t>имеет поддержку на самом высоком уровне</a:t>
            </a:r>
            <a:endParaRPr lang="ru-RU" sz="1200" b="1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67818" y="2546914"/>
            <a:ext cx="2653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 smtClean="0"/>
              <a:t>Визит Д.В. </a:t>
            </a:r>
            <a:r>
              <a:rPr lang="ru-RU" altLang="ru-RU" sz="900" b="1" dirty="0" err="1" smtClean="0"/>
              <a:t>Мантурова</a:t>
            </a:r>
            <a:endParaRPr lang="ru-RU" altLang="ru-RU" sz="900" b="1" dirty="0" smtClean="0"/>
          </a:p>
          <a:p>
            <a:pPr algn="ctr"/>
            <a:r>
              <a:rPr lang="ru-RU" altLang="ru-RU" sz="900" b="1" dirty="0" smtClean="0"/>
              <a:t>23.01.2016</a:t>
            </a:r>
            <a:endParaRPr lang="ru-RU" altLang="ru-RU" sz="900" b="1" dirty="0"/>
          </a:p>
        </p:txBody>
      </p:sp>
      <p:sp>
        <p:nvSpPr>
          <p:cNvPr id="15" name="Объект 6"/>
          <p:cNvSpPr txBox="1">
            <a:spLocks/>
          </p:cNvSpPr>
          <p:nvPr/>
        </p:nvSpPr>
        <p:spPr>
          <a:xfrm>
            <a:off x="3430281" y="2669941"/>
            <a:ext cx="2275728" cy="356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sz="900" b="1" dirty="0" smtClean="0">
                <a:ea typeface="ＭＳ Ｐゴシック" pitchFamily="34" charset="-128"/>
              </a:rPr>
              <a:t>Глава РМ Владимир </a:t>
            </a:r>
            <a:r>
              <a:rPr lang="ru-RU" altLang="ru-RU" sz="900" b="1" dirty="0">
                <a:ea typeface="ＭＳ Ｐゴシック" pitchFamily="34" charset="-128"/>
              </a:rPr>
              <a:t>Волков подарил </a:t>
            </a:r>
            <a:r>
              <a:rPr lang="ru-RU" altLang="ru-RU" sz="900" b="1" dirty="0" smtClean="0">
                <a:ea typeface="ＭＳ Ｐゴシック" pitchFamily="34" charset="-128"/>
              </a:rPr>
              <a:t>Президенту РФ катушку </a:t>
            </a:r>
            <a:r>
              <a:rPr lang="ru-RU" altLang="ru-RU" sz="900" b="1" dirty="0">
                <a:ea typeface="ＭＳ Ｐゴシック" pitchFamily="34" charset="-128"/>
              </a:rPr>
              <a:t>первого отечественного </a:t>
            </a:r>
            <a:r>
              <a:rPr lang="ru-RU" altLang="ru-RU" sz="900" b="1" dirty="0" smtClean="0">
                <a:ea typeface="ＭＳ Ｐゴシック" pitchFamily="34" charset="-128"/>
              </a:rPr>
              <a:t>оптоволокна</a:t>
            </a:r>
            <a:endParaRPr lang="ru-RU" altLang="ru-RU" sz="900" b="1" dirty="0">
              <a:ea typeface="ＭＳ Ｐゴシック" pitchFamily="34" charset="-128"/>
            </a:endParaRPr>
          </a:p>
        </p:txBody>
      </p:sp>
      <p:sp>
        <p:nvSpPr>
          <p:cNvPr id="17" name="Объект 6"/>
          <p:cNvSpPr txBox="1">
            <a:spLocks/>
          </p:cNvSpPr>
          <p:nvPr/>
        </p:nvSpPr>
        <p:spPr>
          <a:xfrm>
            <a:off x="2479523" y="4585505"/>
            <a:ext cx="4177241" cy="605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900" b="1" dirty="0"/>
              <a:t>Государственная программа вооружения на 2018-2025 год подразумевает сохранение курса на импортозамещение. (Министр обороны РФ </a:t>
            </a:r>
            <a:r>
              <a:rPr lang="ru-RU" sz="900" b="1" dirty="0" smtClean="0"/>
              <a:t>С. Шойгу)</a:t>
            </a:r>
            <a:endParaRPr lang="ru-RU" sz="9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8170"/>
            <a:ext cx="2533116" cy="1688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9" y="2863893"/>
            <a:ext cx="2532634" cy="1688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820" y="4552527"/>
            <a:ext cx="127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Визит В.И. Матвиенко</a:t>
            </a:r>
          </a:p>
          <a:p>
            <a:pPr algn="ctr"/>
            <a:r>
              <a:rPr lang="ru-RU" sz="900" b="1" dirty="0" smtClean="0"/>
              <a:t>15.06.2018</a:t>
            </a:r>
            <a:endParaRPr lang="ru-RU" sz="9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24" y="859359"/>
            <a:ext cx="2772309" cy="18447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75" y="861242"/>
            <a:ext cx="2548405" cy="1698937"/>
          </a:xfrm>
          <a:prstGeom prst="rect">
            <a:avLst/>
          </a:prstGeom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97192" y="2528535"/>
            <a:ext cx="2653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 smtClean="0"/>
              <a:t>Визит А.В. </a:t>
            </a:r>
            <a:r>
              <a:rPr lang="ru-RU" altLang="ru-RU" sz="900" b="1" dirty="0" err="1" smtClean="0"/>
              <a:t>Дворковича</a:t>
            </a:r>
            <a:endParaRPr lang="ru-RU" altLang="ru-RU" sz="900" b="1" dirty="0" smtClean="0"/>
          </a:p>
          <a:p>
            <a:pPr algn="ctr"/>
            <a:r>
              <a:rPr lang="ru-RU" altLang="ru-RU" sz="900" b="1" dirty="0" smtClean="0"/>
              <a:t>25.09.2015</a:t>
            </a:r>
            <a:endParaRPr lang="ru-RU" altLang="ru-RU" sz="9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39" y="2878758"/>
            <a:ext cx="2606645" cy="1737763"/>
          </a:xfrm>
          <a:prstGeom prst="rect">
            <a:avLst/>
          </a:prstGeom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094310" y="4612994"/>
            <a:ext cx="2653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 smtClean="0"/>
              <a:t>Визит М.В. Бабича</a:t>
            </a:r>
          </a:p>
          <a:p>
            <a:pPr algn="ctr"/>
            <a:r>
              <a:rPr lang="ru-RU" altLang="ru-RU" sz="900" b="1" dirty="0" smtClean="0"/>
              <a:t>23.01.2016</a:t>
            </a:r>
            <a:endParaRPr lang="ru-RU" altLang="ru-RU" sz="900" b="1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0"/>
            <a:ext cx="82295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prstClr val="white"/>
                </a:solidFill>
              </a:rPr>
              <a:t>Состояние </a:t>
            </a:r>
            <a:r>
              <a:rPr lang="ru-RU" sz="2000" b="1" dirty="0">
                <a:solidFill>
                  <a:prstClr val="white"/>
                </a:solidFill>
              </a:rPr>
              <a:t>российского рынка оптического волокна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5957" y="4076649"/>
            <a:ext cx="8691356" cy="523220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43% </a:t>
            </a:r>
            <a:r>
              <a:rPr lang="ru-RU" sz="1400" dirty="0">
                <a:solidFill>
                  <a:prstClr val="black"/>
                </a:solidFill>
              </a:rPr>
              <a:t>российского рынка принадлежит компании </a:t>
            </a:r>
            <a:r>
              <a:rPr lang="en-US" sz="1400" dirty="0">
                <a:solidFill>
                  <a:prstClr val="black"/>
                </a:solidFill>
              </a:rPr>
              <a:t>Corning</a:t>
            </a:r>
            <a:r>
              <a:rPr lang="ru-RU" sz="1400" dirty="0">
                <a:solidFill>
                  <a:prstClr val="black"/>
                </a:solidFill>
              </a:rPr>
              <a:t> (США), еще около </a:t>
            </a:r>
            <a:r>
              <a:rPr lang="ru-RU" sz="1400" dirty="0" smtClean="0">
                <a:solidFill>
                  <a:prstClr val="black"/>
                </a:solidFill>
              </a:rPr>
              <a:t>37% </a:t>
            </a:r>
            <a:r>
              <a:rPr lang="ru-RU" sz="1400" dirty="0">
                <a:solidFill>
                  <a:prstClr val="black"/>
                </a:solidFill>
              </a:rPr>
              <a:t>принадлежит двум производителям из США и Японии</a:t>
            </a:r>
            <a:r>
              <a:rPr lang="ru-RU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373025" y="697572"/>
            <a:ext cx="3770975" cy="3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400" b="1" dirty="0">
                <a:solidFill>
                  <a:prstClr val="black"/>
                </a:solidFill>
              </a:rPr>
              <a:t>Импорт оптического волокна и продажи ОВС на российском рынке в </a:t>
            </a:r>
            <a:r>
              <a:rPr lang="ru-RU" sz="1400" b="1" dirty="0" smtClean="0">
                <a:solidFill>
                  <a:prstClr val="black"/>
                </a:solidFill>
              </a:rPr>
              <a:t>1 кв. 2019г</a:t>
            </a:r>
            <a:r>
              <a:rPr lang="ru-RU" sz="1400" b="1" dirty="0">
                <a:solidFill>
                  <a:prstClr val="black"/>
                </a:solidFill>
              </a:rPr>
              <a:t>., тыс. км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27660" y="1212028"/>
          <a:ext cx="4915821" cy="2228850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{3C2FFA5D-87B4-456A-9821-1D502468CF0F}</a:tableStyleId>
              </a:tblPr>
              <a:tblGrid>
                <a:gridCol w="12331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82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68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68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68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368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6881"/>
              </a:tblGrid>
              <a:tr h="590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Производитель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Страна происхождения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Импорт</a:t>
                      </a:r>
                    </a:p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 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Импорт</a:t>
                      </a:r>
                    </a:p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 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Импорт</a:t>
                      </a:r>
                    </a:p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 2017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Импорт</a:t>
                      </a:r>
                    </a:p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</a:rPr>
                        <a:t>в 2018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 smtClean="0">
                          <a:effectLst/>
                        </a:rPr>
                        <a:t>Импорт</a:t>
                      </a:r>
                    </a:p>
                    <a:p>
                      <a:pPr algn="ctr" rtl="0" fontAlgn="ctr"/>
                      <a:r>
                        <a:rPr lang="ru-RU" sz="1000" b="1" u="none" strike="noStrike" dirty="0" smtClean="0">
                          <a:effectLst/>
                        </a:rPr>
                        <a:t>в </a:t>
                      </a:r>
                      <a:r>
                        <a:rPr lang="en-US" sz="1000" b="1" u="none" strike="noStrike" dirty="0" smtClean="0">
                          <a:effectLst/>
                        </a:rPr>
                        <a:t>1 </a:t>
                      </a:r>
                      <a:r>
                        <a:rPr lang="ru-RU" sz="1000" b="1" u="none" strike="noStrike" dirty="0" smtClean="0">
                          <a:effectLst/>
                        </a:rPr>
                        <a:t>кв.</a:t>
                      </a:r>
                      <a:r>
                        <a:rPr lang="en-US" sz="1000" b="1" u="none" strike="noStrike" dirty="0" smtClean="0">
                          <a:effectLst/>
                        </a:rPr>
                        <a:t>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201</a:t>
                      </a:r>
                      <a:r>
                        <a:rPr lang="en-US" sz="1000" b="1" u="none" strike="noStrike" dirty="0" smtClean="0">
                          <a:effectLst/>
                        </a:rPr>
                        <a:t>9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CORNING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США, Индия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1634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2361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3014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3 841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542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FURUKAWA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Япония, Индия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610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412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743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651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FUJIKURA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Япония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606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616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666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SUMITOMO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Япония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194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156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91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OFS FITEL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США, Дания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184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115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127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DRAKA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Нидерланды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18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BIRLA FURUKAWA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Индия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245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STERLITE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Индия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191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157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Прочие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0,3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ИТОГО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3 447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4 071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4 650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6 320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1048</a:t>
                      </a:r>
                      <a:endParaRPr lang="ru-RU" sz="1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Объект 1"/>
          <p:cNvSpPr txBox="1">
            <a:spLocks/>
          </p:cNvSpPr>
          <p:nvPr/>
        </p:nvSpPr>
        <p:spPr>
          <a:xfrm>
            <a:off x="327661" y="788175"/>
            <a:ext cx="4915824" cy="3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400" b="1" dirty="0">
                <a:solidFill>
                  <a:prstClr val="black"/>
                </a:solidFill>
              </a:rPr>
              <a:t>Импорт оптического волокна в РФ, тыс. км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26" y="1416050"/>
            <a:ext cx="4048125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5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103128" y="59296"/>
            <a:ext cx="9144000" cy="3083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«Оптиковолоконные Системы» </a:t>
            </a:r>
            <a:r>
              <a:rPr lang="ru-RU" sz="2000" b="1" dirty="0" smtClean="0">
                <a:solidFill>
                  <a:schemeClr val="bg1"/>
                </a:solidFill>
              </a:rPr>
              <a:t>– результаты и перспективы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rusfiber.ru/assets/images/news2018/8N-NLDM2y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34" y="3542435"/>
            <a:ext cx="1981070" cy="14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4" y="938256"/>
            <a:ext cx="2061970" cy="15480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734" y="938256"/>
            <a:ext cx="1938016" cy="25825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4" y="2491381"/>
            <a:ext cx="2061970" cy="25368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84377" y="1265138"/>
            <a:ext cx="308515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Производственные мощности: </a:t>
            </a:r>
          </a:p>
          <a:p>
            <a:r>
              <a:rPr lang="ru-RU" sz="1400" b="1" dirty="0"/>
              <a:t>4 млн. км</a:t>
            </a:r>
          </a:p>
          <a:p>
            <a:endParaRPr lang="ru-RU" sz="1400" b="1" dirty="0"/>
          </a:p>
          <a:p>
            <a:r>
              <a:rPr lang="ru-RU" sz="1400" b="1" dirty="0" smtClean="0"/>
              <a:t>Участок </a:t>
            </a:r>
            <a:r>
              <a:rPr lang="ru-RU" sz="1400" b="1" dirty="0" err="1" smtClean="0"/>
              <a:t>пруфтестирования</a:t>
            </a:r>
            <a:r>
              <a:rPr lang="ru-RU" sz="1400" b="1" dirty="0" smtClean="0"/>
              <a:t> </a:t>
            </a:r>
            <a:r>
              <a:rPr lang="ru-RU" sz="1400" dirty="0" smtClean="0"/>
              <a:t>позволяет получать волокна с 2% натяжением</a:t>
            </a:r>
          </a:p>
          <a:p>
            <a:endParaRPr lang="ru-RU" sz="1400" dirty="0"/>
          </a:p>
          <a:p>
            <a:r>
              <a:rPr lang="ru-RU" sz="1400" b="1" dirty="0" smtClean="0"/>
              <a:t>Современная испытательная лаборатория </a:t>
            </a:r>
            <a:r>
              <a:rPr lang="ru-RU" sz="1400" dirty="0" smtClean="0"/>
              <a:t>позволяет проводить измерения и испытания параметров оптических волокон, в том числе проводить сравнительные испытания</a:t>
            </a:r>
          </a:p>
          <a:p>
            <a:endParaRPr lang="ru-RU" sz="1600" dirty="0" smtClean="0"/>
          </a:p>
          <a:p>
            <a:r>
              <a:rPr lang="ru-RU" sz="1400" dirty="0"/>
              <a:t>Возможность </a:t>
            </a:r>
            <a:r>
              <a:rPr lang="ru-RU" sz="1400" b="1" dirty="0"/>
              <a:t>отбора волокон </a:t>
            </a:r>
            <a:r>
              <a:rPr lang="ru-RU" sz="1400" dirty="0"/>
              <a:t>по индивидуальным специальным  характеристикам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942" y="-213204"/>
            <a:ext cx="8229600" cy="85725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Современное и высокотехнологичное оборудование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92" y="735459"/>
            <a:ext cx="4142721" cy="2761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5" y="735458"/>
            <a:ext cx="3675051" cy="27591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2276" y="3494622"/>
            <a:ext cx="40168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</a:rPr>
              <a:t>     8 </a:t>
            </a:r>
            <a:r>
              <a:rPr lang="ru-RU" sz="1200" dirty="0">
                <a:solidFill>
                  <a:srgbClr val="000000"/>
                </a:solidFill>
              </a:rPr>
              <a:t>апреля 2019 года сотрудниками </a:t>
            </a:r>
            <a:r>
              <a:rPr lang="ru-RU" sz="1200" dirty="0" smtClean="0">
                <a:solidFill>
                  <a:srgbClr val="000000"/>
                </a:solidFill>
              </a:rPr>
              <a:t/>
            </a:r>
            <a:br>
              <a:rPr lang="ru-RU" sz="1200" dirty="0" smtClean="0">
                <a:solidFill>
                  <a:srgbClr val="000000"/>
                </a:solidFill>
              </a:rPr>
            </a:br>
            <a:r>
              <a:rPr lang="ru-RU" sz="1200" dirty="0" smtClean="0">
                <a:solidFill>
                  <a:srgbClr val="000000"/>
                </a:solidFill>
              </a:rPr>
              <a:t>АО </a:t>
            </a:r>
            <a:r>
              <a:rPr lang="ru-RU" sz="1200" dirty="0">
                <a:solidFill>
                  <a:srgbClr val="000000"/>
                </a:solidFill>
              </a:rPr>
              <a:t>«Оптиковолоконные Системы» была получена </a:t>
            </a:r>
            <a:r>
              <a:rPr lang="ru-RU" sz="1200" b="1" dirty="0">
                <a:solidFill>
                  <a:srgbClr val="000000"/>
                </a:solidFill>
              </a:rPr>
              <a:t>первая тестовая заготовка методом FCVD собственного производства</a:t>
            </a:r>
            <a:r>
              <a:rPr lang="ru-RU" sz="12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ru-RU" sz="1200" dirty="0" smtClean="0"/>
              <a:t>     Дальнейшее </a:t>
            </a:r>
            <a:r>
              <a:rPr lang="ru-RU" sz="1200" dirty="0"/>
              <a:t>развитие навыков работы с данной технологией дает возможность производить преформы и вытягивать из них </a:t>
            </a:r>
            <a:r>
              <a:rPr lang="ru-RU" sz="1200" dirty="0" err="1"/>
              <a:t>многомодовое</a:t>
            </a:r>
            <a:r>
              <a:rPr lang="ru-RU" sz="1200" dirty="0"/>
              <a:t> волокно стандарта G.651 и одномодовое волокно стандарта G.655.</a:t>
            </a:r>
          </a:p>
          <a:p>
            <a:pPr algn="just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7334" y="3497273"/>
            <a:ext cx="4493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     Завершена </a:t>
            </a:r>
            <a:r>
              <a:rPr lang="ru-RU" sz="1200" b="1" dirty="0">
                <a:solidFill>
                  <a:srgbClr val="000000"/>
                </a:solidFill>
              </a:rPr>
              <a:t>модернизация из FCVD в MCVD</a:t>
            </a:r>
            <a:r>
              <a:rPr lang="ru-RU" sz="1200" dirty="0">
                <a:solidFill>
                  <a:srgbClr val="000000"/>
                </a:solidFill>
              </a:rPr>
              <a:t>: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     - </a:t>
            </a:r>
            <a:r>
              <a:rPr lang="ru-RU" sz="1200" dirty="0">
                <a:solidFill>
                  <a:srgbClr val="000000"/>
                </a:solidFill>
              </a:rPr>
              <a:t>замена печи на </a:t>
            </a:r>
            <a:r>
              <a:rPr lang="ru-RU" sz="1200" dirty="0" smtClean="0">
                <a:solidFill>
                  <a:srgbClr val="000000"/>
                </a:solidFill>
              </a:rPr>
              <a:t>кислородно-водородную </a:t>
            </a:r>
            <a:r>
              <a:rPr lang="ru-RU" sz="1200" dirty="0">
                <a:solidFill>
                  <a:srgbClr val="000000"/>
                </a:solidFill>
              </a:rPr>
              <a:t>горелку;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     - доработано </a:t>
            </a:r>
            <a:r>
              <a:rPr lang="ru-RU" sz="1200" dirty="0">
                <a:solidFill>
                  <a:srgbClr val="000000"/>
                </a:solidFill>
              </a:rPr>
              <a:t>программное обеспечение для работы с горелкой.</a:t>
            </a:r>
          </a:p>
          <a:p>
            <a:r>
              <a:rPr lang="ru-RU" sz="1200" dirty="0" smtClean="0">
                <a:solidFill>
                  <a:srgbClr val="000000"/>
                </a:solidFill>
              </a:rPr>
              <a:t>     В </a:t>
            </a:r>
            <a:r>
              <a:rPr lang="ru-RU" sz="1200" dirty="0">
                <a:solidFill>
                  <a:srgbClr val="000000"/>
                </a:solidFill>
              </a:rPr>
              <a:t>планах подведение необходимой инфраструктуры для полноценной работы MCVD станка (систем: вентиляции, газоснабжения, вытяжки в систему газоочистки </a:t>
            </a:r>
            <a:r>
              <a:rPr lang="ru-RU" sz="1200" dirty="0" smtClean="0">
                <a:solidFill>
                  <a:srgbClr val="000000"/>
                </a:solidFill>
              </a:rPr>
              <a:t>(скруббер</a:t>
            </a:r>
            <a:r>
              <a:rPr lang="ru-RU" sz="1200" dirty="0">
                <a:solidFill>
                  <a:srgbClr val="000000"/>
                </a:solidFill>
              </a:rPr>
              <a:t>)</a:t>
            </a: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6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1028" y="971668"/>
            <a:ext cx="5603966" cy="3791257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Волокно оптическое стандартное с низким пиком воды для систем связи E3 </a:t>
            </a:r>
            <a:r>
              <a:rPr lang="ru-RU" sz="1400" dirty="0"/>
              <a:t>(</a:t>
            </a:r>
            <a:r>
              <a:rPr lang="ru-RU" sz="1400" dirty="0" smtClean="0"/>
              <a:t>G652d);</a:t>
            </a:r>
            <a:endParaRPr lang="ru-RU" sz="1400" dirty="0"/>
          </a:p>
          <a:p>
            <a:r>
              <a:rPr lang="ru-RU" sz="1400" dirty="0" smtClean="0"/>
              <a:t>Волокно оптическое стандартное с низким пиком воды, с пониженной чувствительностью к изгибам для систем связи </a:t>
            </a:r>
            <a:br>
              <a:rPr lang="ru-RU" sz="1400" dirty="0" smtClean="0"/>
            </a:br>
            <a:r>
              <a:rPr lang="ru-RU" sz="1400" dirty="0" smtClean="0"/>
              <a:t>E3 </a:t>
            </a:r>
            <a:r>
              <a:rPr lang="ru-RU" sz="1400" dirty="0"/>
              <a:t>(G657A1/G652D</a:t>
            </a:r>
            <a:r>
              <a:rPr lang="ru-RU" sz="1400" dirty="0" smtClean="0"/>
              <a:t>); </a:t>
            </a:r>
          </a:p>
          <a:p>
            <a:r>
              <a:rPr lang="ru-RU" sz="1400" dirty="0" smtClean="0"/>
              <a:t>Волокно </a:t>
            </a:r>
            <a:r>
              <a:rPr lang="ru-RU" sz="1400" dirty="0"/>
              <a:t>оптическое стандартное с низким пиком воды, с пониженной чувствительностью к изгибам для систем связи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E3 </a:t>
            </a:r>
            <a:r>
              <a:rPr lang="ru-RU" sz="1400" dirty="0"/>
              <a:t>(G657A2</a:t>
            </a:r>
            <a:r>
              <a:rPr lang="ru-RU" sz="1400" dirty="0" smtClean="0"/>
              <a:t>); </a:t>
            </a:r>
          </a:p>
          <a:p>
            <a:r>
              <a:rPr lang="ru-RU" sz="1400" dirty="0"/>
              <a:t>Одномодовое оптическое волокно с низким пиком воды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Е3 </a:t>
            </a:r>
            <a:r>
              <a:rPr lang="ru-RU" sz="1400" dirty="0"/>
              <a:t>(G657A1/G652D) </a:t>
            </a:r>
            <a:r>
              <a:rPr lang="ru-RU" sz="1400" dirty="0" smtClean="0"/>
              <a:t>ALPHA;</a:t>
            </a:r>
          </a:p>
          <a:p>
            <a:r>
              <a:rPr lang="ru-RU" sz="1400" dirty="0"/>
              <a:t>Волокно с покрытием 200 </a:t>
            </a:r>
            <a:r>
              <a:rPr lang="ru-RU" sz="1400" dirty="0" smtClean="0"/>
              <a:t>мкм; </a:t>
            </a:r>
          </a:p>
          <a:p>
            <a:r>
              <a:rPr lang="ru-RU" sz="1400" b="1" dirty="0" smtClean="0"/>
              <a:t>Волокно </a:t>
            </a:r>
            <a:r>
              <a:rPr lang="ru-RU" sz="1400" b="1" dirty="0"/>
              <a:t>с 2% растяжением при </a:t>
            </a:r>
            <a:r>
              <a:rPr lang="ru-RU" sz="1400" b="1" dirty="0" smtClean="0"/>
              <a:t>перемотке;</a:t>
            </a:r>
          </a:p>
          <a:p>
            <a:r>
              <a:rPr lang="ru-RU" sz="1400" dirty="0" smtClean="0"/>
              <a:t>Окрашенное волокно;</a:t>
            </a:r>
          </a:p>
          <a:p>
            <a:r>
              <a:rPr lang="ru-RU" sz="1400" dirty="0" smtClean="0"/>
              <a:t>Окрашенное волокно с применением технологии «</a:t>
            </a:r>
            <a:r>
              <a:rPr lang="ru-RU" sz="1400" dirty="0" err="1" smtClean="0"/>
              <a:t>Ring</a:t>
            </a:r>
            <a:r>
              <a:rPr lang="ru-RU" sz="1400" dirty="0" smtClean="0"/>
              <a:t> </a:t>
            </a:r>
            <a:r>
              <a:rPr lang="ru-RU" sz="1400" dirty="0" err="1" smtClean="0"/>
              <a:t>marking</a:t>
            </a:r>
            <a:r>
              <a:rPr lang="ru-RU" sz="1400" dirty="0" smtClean="0"/>
              <a:t>».</a:t>
            </a:r>
          </a:p>
          <a:p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4" y="787037"/>
            <a:ext cx="2632166" cy="1974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4" y="2867297"/>
            <a:ext cx="2627542" cy="197065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4248" y="42122"/>
            <a:ext cx="8229600" cy="35856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Продукция АО «Оптиковолоконные </a:t>
            </a:r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r>
              <a:rPr lang="ru-RU" sz="2000" b="1" dirty="0" smtClean="0">
                <a:solidFill>
                  <a:schemeClr val="bg1"/>
                </a:solidFill>
              </a:rPr>
              <a:t>истемы»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03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120775"/>
            <a:ext cx="19827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1404938" y="-3175"/>
            <a:ext cx="6878637" cy="469900"/>
          </a:xfrm>
        </p:spPr>
        <p:txBody>
          <a:bodyPr/>
          <a:lstStyle/>
          <a:p>
            <a:pPr algn="l"/>
            <a:r>
              <a:rPr lang="ru-RU" altLang="ru-RU" sz="2000" b="1" smtClean="0">
                <a:solidFill>
                  <a:schemeClr val="bg1"/>
                </a:solidFill>
                <a:ea typeface="ＭＳ Ｐゴシック" pitchFamily="34" charset="-128"/>
              </a:rPr>
              <a:t>Сертификационные испытания оптического волокна ОВС</a:t>
            </a:r>
          </a:p>
        </p:txBody>
      </p:sp>
      <p:sp>
        <p:nvSpPr>
          <p:cNvPr id="38915" name="Объект 6"/>
          <p:cNvSpPr>
            <a:spLocks noGrp="1"/>
          </p:cNvSpPr>
          <p:nvPr>
            <p:ph idx="1"/>
          </p:nvPr>
        </p:nvSpPr>
        <p:spPr>
          <a:xfrm>
            <a:off x="387350" y="4085868"/>
            <a:ext cx="4281488" cy="58261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altLang="ru-RU" sz="1600" b="1" dirty="0" smtClean="0">
                <a:ea typeface="ＭＳ Ｐゴシック" pitchFamily="34" charset="-128"/>
              </a:rPr>
              <a:t>Оптическое волокно ОВС - единственное сертифицированное волокно в России.</a:t>
            </a:r>
          </a:p>
        </p:txBody>
      </p:sp>
      <p:pic>
        <p:nvPicPr>
          <p:cNvPr id="38916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6" t="9106" r="32816" b="9496"/>
          <a:stretch>
            <a:fillRect/>
          </a:stretch>
        </p:blipFill>
        <p:spPr bwMode="auto">
          <a:xfrm>
            <a:off x="387350" y="1120775"/>
            <a:ext cx="2036763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2"/>
          <p:cNvSpPr txBox="1">
            <a:spLocks noChangeArrowheads="1"/>
          </p:cNvSpPr>
          <p:nvPr/>
        </p:nvSpPr>
        <p:spPr bwMode="auto">
          <a:xfrm>
            <a:off x="4506912" y="753779"/>
            <a:ext cx="4518025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algn="just">
              <a:spcAft>
                <a:spcPts val="600"/>
              </a:spcAft>
              <a:buFont typeface="Arial" charset="0"/>
              <a:buChar char="•"/>
            </a:pPr>
            <a:r>
              <a:rPr lang="ru-RU" altLang="ru-RU" sz="1200" dirty="0" smtClean="0">
                <a:latin typeface="Arial" charset="0"/>
              </a:rPr>
              <a:t>Волокно протестировано со всеми кабельными заводами в РФ.</a:t>
            </a:r>
          </a:p>
          <a:p>
            <a:pPr marL="342900" indent="-342900" algn="just">
              <a:spcAft>
                <a:spcPts val="600"/>
              </a:spcAft>
              <a:buFont typeface="Arial" charset="0"/>
              <a:buChar char="•"/>
            </a:pPr>
            <a:r>
              <a:rPr lang="ru-RU" altLang="ru-RU" sz="1200" dirty="0" smtClean="0">
                <a:latin typeface="Arial" charset="0"/>
              </a:rPr>
              <a:t> По </a:t>
            </a:r>
            <a:r>
              <a:rPr lang="ru-RU" altLang="ru-RU" sz="1200" dirty="0">
                <a:latin typeface="Arial" charset="0"/>
              </a:rPr>
              <a:t>результатам сертификации оптическое волокно ОВС допущено для использования на сетях </a:t>
            </a:r>
            <a:r>
              <a:rPr lang="ru-RU" altLang="ru-RU" sz="1200" dirty="0" err="1" smtClean="0">
                <a:latin typeface="Arial" charset="0"/>
              </a:rPr>
              <a:t>ПАО«Ростелеком</a:t>
            </a:r>
            <a:r>
              <a:rPr lang="ru-RU" altLang="ru-RU" sz="1200" dirty="0">
                <a:latin typeface="Arial" charset="0"/>
              </a:rPr>
              <a:t>»</a:t>
            </a:r>
            <a:r>
              <a:rPr lang="en-US" altLang="ru-RU" sz="1200" dirty="0">
                <a:latin typeface="Arial" charset="0"/>
              </a:rPr>
              <a:t>, </a:t>
            </a:r>
            <a:r>
              <a:rPr lang="ru-RU" altLang="ru-RU" sz="1200" dirty="0">
                <a:latin typeface="Arial" charset="0"/>
              </a:rPr>
              <a:t>ПАО «МТС» (в рамках тендерной документации) наряду с волокнами трех ведущих мировых производителей – </a:t>
            </a:r>
            <a:r>
              <a:rPr lang="en-US" altLang="ru-RU" sz="1200" dirty="0">
                <a:latin typeface="Arial" charset="0"/>
              </a:rPr>
              <a:t>Corning, OFS </a:t>
            </a:r>
            <a:r>
              <a:rPr lang="ru-RU" altLang="ru-RU" sz="1200" dirty="0">
                <a:latin typeface="Arial" charset="0"/>
              </a:rPr>
              <a:t>и </a:t>
            </a:r>
            <a:r>
              <a:rPr lang="en-US" altLang="ru-RU" sz="1200" dirty="0">
                <a:latin typeface="Arial" charset="0"/>
              </a:rPr>
              <a:t>Fujikura</a:t>
            </a:r>
            <a:r>
              <a:rPr lang="ru-RU" altLang="ru-RU" sz="1200" dirty="0">
                <a:latin typeface="Arial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Arial" charset="0"/>
              <a:buChar char="•"/>
            </a:pPr>
            <a:r>
              <a:rPr lang="ru-RU" altLang="ru-RU" sz="1200" dirty="0" smtClean="0">
                <a:latin typeface="Arial" charset="0"/>
              </a:rPr>
              <a:t>В </a:t>
            </a:r>
            <a:r>
              <a:rPr lang="ru-RU" altLang="ru-RU" sz="1200" dirty="0">
                <a:latin typeface="Arial" charset="0"/>
              </a:rPr>
              <a:t>2015-2016 г. также проведены испытания кабелей связи с использованием оптического волокна ОВС, по результатам ООО «</a:t>
            </a:r>
            <a:r>
              <a:rPr lang="ru-RU" altLang="ru-RU" sz="1200" dirty="0" err="1">
                <a:latin typeface="Arial" charset="0"/>
              </a:rPr>
              <a:t>Сарансккабель</a:t>
            </a:r>
            <a:r>
              <a:rPr lang="ru-RU" altLang="ru-RU" sz="1200" dirty="0">
                <a:latin typeface="Arial" charset="0"/>
              </a:rPr>
              <a:t>-Оптика» поданы Декларации о соответствии средств связи - оптоволоконных кабелей изготовленных с применением оптических волокон Российского производства, которые зарегистрированы Федеральным агентством связи 19.04.2017г.</a:t>
            </a:r>
          </a:p>
          <a:p>
            <a:pPr marL="342900" indent="-342900" algn="just">
              <a:spcAft>
                <a:spcPts val="600"/>
              </a:spcAft>
              <a:buFont typeface="Arial" charset="0"/>
              <a:buChar char="•"/>
            </a:pPr>
            <a:r>
              <a:rPr lang="ru-RU" sz="1200" b="1" dirty="0">
                <a:latin typeface="Arial" charset="0"/>
              </a:rPr>
              <a:t>Положительное заключение Испытательного центра АО «ЭНПО СПЭЛС» на стойкость к воздействию факторов </a:t>
            </a:r>
            <a:r>
              <a:rPr lang="en-US" sz="1200" b="1" dirty="0">
                <a:latin typeface="Arial" charset="0"/>
              </a:rPr>
              <a:t>c </a:t>
            </a:r>
            <a:r>
              <a:rPr lang="ru-RU" sz="1200" b="1" dirty="0">
                <a:latin typeface="Arial" charset="0"/>
              </a:rPr>
              <a:t>характеристиками по ГОСТ РВ 20.39.414.2</a:t>
            </a:r>
            <a:endParaRPr lang="ru-RU" altLang="ru-RU" sz="1200" b="1" dirty="0">
              <a:latin typeface="Arial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резентация-2-русски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Презентация-1-русский</Template>
  <TotalTime>26387</TotalTime>
  <Words>1563</Words>
  <Application>Microsoft Office PowerPoint</Application>
  <PresentationFormat>Экран (16:9)</PresentationFormat>
  <Paragraphs>385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Times New Roman</vt:lpstr>
      <vt:lpstr>Тема Office</vt:lpstr>
      <vt:lpstr>1_Презентация-2-русский</vt:lpstr>
      <vt:lpstr>Презентация PowerPoint</vt:lpstr>
      <vt:lpstr>АО «Оптиковолоконные Системы» </vt:lpstr>
      <vt:lpstr>Российское оптическое волокно</vt:lpstr>
      <vt:lpstr>Презентация PowerPoint</vt:lpstr>
      <vt:lpstr>Презентация PowerPoint</vt:lpstr>
      <vt:lpstr>«Оптиковолоконные Системы» – результаты и перспективы</vt:lpstr>
      <vt:lpstr>Современное и высокотехнологичное оборудование</vt:lpstr>
      <vt:lpstr>Продукция АО «Оптиковолоконные Cистемы»</vt:lpstr>
      <vt:lpstr>Сертификационные испытания оптического волокна ОВС</vt:lpstr>
      <vt:lpstr>Качество волокна</vt:lpstr>
      <vt:lpstr>Планы по развитию продукции </vt:lpstr>
      <vt:lpstr>Работа со структурами Министерства обороны РФ</vt:lpstr>
      <vt:lpstr>Законодательный запрет на закупку оптического волокна  иностранного происхождения</vt:lpstr>
      <vt:lpstr>Взаимодействие со структурами Министерства обороны РФ</vt:lpstr>
      <vt:lpstr>Выводы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ЗАО «Оптиковолоконные системы»</dc:title>
  <dc:creator>Admin</dc:creator>
  <cp:lastModifiedBy>Алена Колатухина</cp:lastModifiedBy>
  <cp:revision>1344</cp:revision>
  <cp:lastPrinted>2019-04-23T08:30:30Z</cp:lastPrinted>
  <dcterms:created xsi:type="dcterms:W3CDTF">2013-06-13T08:38:25Z</dcterms:created>
  <dcterms:modified xsi:type="dcterms:W3CDTF">2019-06-24T06:59:49Z</dcterms:modified>
</cp:coreProperties>
</file>