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</p:sldMasterIdLst>
  <p:notesMasterIdLst>
    <p:notesMasterId r:id="rId31"/>
  </p:notesMasterIdLst>
  <p:sldIdLst>
    <p:sldId id="256" r:id="rId3"/>
    <p:sldId id="377" r:id="rId4"/>
    <p:sldId id="379" r:id="rId5"/>
    <p:sldId id="363" r:id="rId6"/>
    <p:sldId id="362" r:id="rId7"/>
    <p:sldId id="378" r:id="rId8"/>
    <p:sldId id="371" r:id="rId9"/>
    <p:sldId id="380" r:id="rId10"/>
    <p:sldId id="366" r:id="rId11"/>
    <p:sldId id="367" r:id="rId12"/>
    <p:sldId id="370" r:id="rId13"/>
    <p:sldId id="368" r:id="rId14"/>
    <p:sldId id="381" r:id="rId15"/>
    <p:sldId id="333" r:id="rId16"/>
    <p:sldId id="334" r:id="rId17"/>
    <p:sldId id="406" r:id="rId18"/>
    <p:sldId id="405" r:id="rId19"/>
    <p:sldId id="384" r:id="rId20"/>
    <p:sldId id="385" r:id="rId21"/>
    <p:sldId id="407" r:id="rId22"/>
    <p:sldId id="388" r:id="rId23"/>
    <p:sldId id="390" r:id="rId24"/>
    <p:sldId id="307" r:id="rId25"/>
    <p:sldId id="395" r:id="rId26"/>
    <p:sldId id="401" r:id="rId27"/>
    <p:sldId id="403" r:id="rId28"/>
    <p:sldId id="396" r:id="rId29"/>
    <p:sldId id="404" r:id="rId3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>
          <p15:clr>
            <a:srgbClr val="A4A3A4"/>
          </p15:clr>
        </p15:guide>
        <p15:guide id="2" orient="horz" pos="1162">
          <p15:clr>
            <a:srgbClr val="A4A3A4"/>
          </p15:clr>
        </p15:guide>
        <p15:guide id="3" pos="370">
          <p15:clr>
            <a:srgbClr val="A4A3A4"/>
          </p15:clr>
        </p15:guide>
        <p15:guide id="4" pos="7287">
          <p15:clr>
            <a:srgbClr val="A4A3A4"/>
          </p15:clr>
        </p15:guide>
        <p15:guide id="5" pos="531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00"/>
    <a:srgbClr val="335D69"/>
    <a:srgbClr val="1F4E79"/>
    <a:srgbClr val="FFFFCC"/>
    <a:srgbClr val="FF3399"/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9" autoAdjust="0"/>
    <p:restoredTop sz="96649" autoAdjust="0"/>
  </p:normalViewPr>
  <p:slideViewPr>
    <p:cSldViewPr snapToGrid="0">
      <p:cViewPr varScale="1">
        <p:scale>
          <a:sx n="63" d="100"/>
          <a:sy n="63" d="100"/>
        </p:scale>
        <p:origin x="704" y="52"/>
      </p:cViewPr>
      <p:guideLst>
        <p:guide orient="horz" pos="482"/>
        <p:guide orient="horz" pos="1162"/>
        <p:guide pos="370"/>
        <p:guide pos="7287"/>
        <p:guide pos="53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932E60-DC2F-41DE-964C-4F4787BC2827}" type="datetimeFigureOut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4ED4D3-CB37-4AE8-9ABA-2BDF9836DF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3F88D-7A40-4BCC-B9AD-AAF37B08A7E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29C625-7E09-4629-9B65-3A7F327804C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FEEBB-FB40-4012-B96C-3FCD3635D25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>
          <a:xfrm>
            <a:off x="0" y="-9525"/>
            <a:ext cx="12192000" cy="1135063"/>
          </a:xfrm>
          <a:prstGeom prst="rect">
            <a:avLst/>
          </a:prstGeom>
          <a:solidFill>
            <a:srgbClr val="335D69"/>
          </a:solidFill>
        </p:spPr>
        <p:txBody>
          <a:bodyPr bIns="2520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endParaRPr lang="ru-RU" sz="4000" b="1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sz="40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69275" y="188913"/>
            <a:ext cx="37242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359A9EC-CF54-468F-8817-1CA49B197E34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0E0250-3ABD-4B9F-868C-28CFF10B6468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958FF85-0860-49C5-83EA-7BDA847E7844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65C75FA-79A8-48F1-B0CF-FE5825F171AF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B86F65B-3293-42AF-9504-1EBF1BED24F8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DECD95-C90C-4E6F-89FE-3BA24908C90C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635392A-97F1-4014-8D23-9C1F81025415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94AF925-8025-4BDF-9C9E-C642222C6860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3B5EE3D-42DA-45B2-A69F-6A32BB2E359C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26AD0AF-0A1B-4FCE-9B7E-EA5011A4B940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0E81CE-9254-4D12-925E-0EC66C3DFAC9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6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371475" y="1038225"/>
            <a:ext cx="10961688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Рисунок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075" y="6453188"/>
            <a:ext cx="22764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1926736-6DF2-4597-8F96-0BAB33596D06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8CA9CB4-0D61-4841-AC53-9EE110A85EF6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87F9D8-38F6-4C38-BF9F-B7F04C6C0914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7BF3075-AF99-40F7-9A16-ED3A1A92487B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44646D9-1E99-46A0-ABBA-3EA59A93E4A4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56F680D-47F4-48A7-B425-060B793767FC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132057A-5883-4FAF-AAFA-27A3B30F3F36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A4D773A-8FE4-4C50-9383-31B71A3F02E8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68BC0D4-CA43-41D4-B627-D29FC5EA0001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620D63-C6DC-4C74-939F-7C93E010ADEE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 userDrawn="1"/>
        </p:nvSpPr>
        <p:spPr bwMode="auto">
          <a:xfrm>
            <a:off x="6542088" y="1323975"/>
            <a:ext cx="5040312" cy="147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ООО “ИнфоТел”</a:t>
            </a:r>
            <a:br>
              <a:rPr lang="ru-RU" b="1" dirty="0"/>
            </a:br>
            <a:r>
              <a:rPr lang="ru-RU" b="1" dirty="0"/>
              <a:t>Санкт-Петербург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(+7 812) 590-77-11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step@rpls.ru</a:t>
            </a:r>
            <a:br>
              <a:rPr lang="ru-RU" b="1" dirty="0"/>
            </a:br>
            <a:r>
              <a:rPr lang="ru-RU" b="1" dirty="0"/>
              <a:t>www.rpls.ru</a:t>
            </a:r>
          </a:p>
        </p:txBody>
      </p:sp>
      <p:sp>
        <p:nvSpPr>
          <p:cNvPr id="3" name="Номер слайда 6"/>
          <p:cNvSpPr txBox="1">
            <a:spLocks/>
          </p:cNvSpPr>
          <p:nvPr userDrawn="1"/>
        </p:nvSpPr>
        <p:spPr>
          <a:xfrm>
            <a:off x="11183938" y="-31750"/>
            <a:ext cx="76835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3F4F69-3184-4BD2-921C-6EAD9C6921B9}" type="slidenum">
              <a:rPr lang="ru-RU" sz="2400" b="1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2400" b="1"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0" y="11113"/>
            <a:ext cx="12192000" cy="1049337"/>
          </a:xfrm>
          <a:prstGeom prst="rect">
            <a:avLst/>
          </a:prstGeom>
          <a:solidFill>
            <a:srgbClr val="335D69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49438" y="4511675"/>
            <a:ext cx="84931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7"/>
          <p:cNvSpPr>
            <a:spLocks noChangeArrowheads="1"/>
          </p:cNvSpPr>
          <p:nvPr userDrawn="1"/>
        </p:nvSpPr>
        <p:spPr bwMode="auto">
          <a:xfrm>
            <a:off x="3763963" y="2927350"/>
            <a:ext cx="4664075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</a:rPr>
              <a:t>Спасибо за внимание!</a:t>
            </a:r>
            <a:endParaRPr lang="ru-RU" sz="3600" dirty="0"/>
          </a:p>
        </p:txBody>
      </p:sp>
      <p:pic>
        <p:nvPicPr>
          <p:cNvPr id="7" name="Рисунок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169275" y="188913"/>
            <a:ext cx="37242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D286B33-0010-438E-B64F-E76CAF966BBF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1C370AF-A1FC-4971-AE91-69A5CE7DFB07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AF7CB38-8A4A-4E88-9291-9D8A9CACD7AC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 txBox="1">
            <a:spLocks/>
          </p:cNvSpPr>
          <p:nvPr userDrawn="1"/>
        </p:nvSpPr>
        <p:spPr>
          <a:xfrm>
            <a:off x="11333163" y="6448425"/>
            <a:ext cx="8128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269A8740-07DB-491E-8B5D-9B4A58F5E745}" type="slidenum">
              <a:rPr lang="ru-RU" altLang="ru-RU" sz="2000" b="1" smtClean="0"/>
              <a:pPr algn="r" eaLnBrk="1" hangingPunct="1">
                <a:defRPr/>
              </a:pPr>
              <a:t>‹#›</a:t>
            </a:fld>
            <a:endParaRPr lang="ru-RU" altLang="ru-RU" sz="2000" b="1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6478588"/>
            <a:ext cx="9985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121" y="952725"/>
            <a:ext cx="11337731" cy="55264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>
          <a:xfrm>
            <a:off x="0" y="-9525"/>
            <a:ext cx="12192000" cy="1135063"/>
          </a:xfrm>
          <a:prstGeom prst="rect">
            <a:avLst/>
          </a:prstGeom>
          <a:solidFill>
            <a:srgbClr val="335D69"/>
          </a:solidFill>
        </p:spPr>
        <p:txBody>
          <a:bodyPr bIns="2520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endParaRPr lang="ru-RU" sz="4000" b="1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sz="40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40613" y="188913"/>
            <a:ext cx="4452937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 userDrawn="1"/>
        </p:nvSpPr>
        <p:spPr bwMode="auto">
          <a:xfrm>
            <a:off x="0" y="1268413"/>
            <a:ext cx="121920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2800" b="1" dirty="0">
                <a:solidFill>
                  <a:srgbClr val="C00000"/>
                </a:solidFill>
              </a:rPr>
              <a:t>ОНЕПЛАН</a:t>
            </a: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C00000"/>
                </a:solidFill>
              </a:rPr>
              <a:t>Планирование и оптимизация </a:t>
            </a: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C00000"/>
                </a:solidFill>
              </a:rPr>
              <a:t>сетей связи, доступа и вещания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00450" y="2997200"/>
            <a:ext cx="49911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0" y="-9525"/>
            <a:ext cx="12192000" cy="1135063"/>
          </a:xfrm>
          <a:prstGeom prst="rect">
            <a:avLst/>
          </a:prstGeom>
          <a:solidFill>
            <a:srgbClr val="335D69"/>
          </a:solidFill>
        </p:spPr>
        <p:txBody>
          <a:bodyPr bIns="25200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endParaRPr lang="ru-RU" sz="4000" b="1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sz="40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40613" y="188913"/>
            <a:ext cx="4452937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6478588"/>
            <a:ext cx="9985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0" y="1268413"/>
            <a:ext cx="12192000" cy="671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2800" b="1" dirty="0">
                <a:solidFill>
                  <a:srgbClr val="C00000"/>
                </a:solidFill>
              </a:rPr>
              <a:t>ОНЕПЛАН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935563" y="3255122"/>
            <a:ext cx="10363200" cy="14700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8597" y="4869160"/>
            <a:ext cx="8534400" cy="936104"/>
          </a:xfrm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 txBox="1">
            <a:spLocks/>
          </p:cNvSpPr>
          <p:nvPr userDrawn="1"/>
        </p:nvSpPr>
        <p:spPr>
          <a:xfrm>
            <a:off x="11333163" y="6448425"/>
            <a:ext cx="8128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5BA36973-3F19-4E1C-964E-645CDCF74389}" type="slidenum">
              <a:rPr lang="ru-RU" altLang="ru-RU" sz="2000" b="1" smtClean="0"/>
              <a:pPr algn="r" eaLnBrk="1" hangingPunct="1">
                <a:defRPr/>
              </a:pPr>
              <a:t>‹#›</a:t>
            </a:fld>
            <a:endParaRPr lang="ru-RU" altLang="ru-RU" sz="2000" b="1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6478588"/>
            <a:ext cx="9985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121" y="952725"/>
            <a:ext cx="11337731" cy="55264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 txBox="1">
            <a:spLocks/>
          </p:cNvSpPr>
          <p:nvPr userDrawn="1"/>
        </p:nvSpPr>
        <p:spPr>
          <a:xfrm>
            <a:off x="11279188" y="6448425"/>
            <a:ext cx="8128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151E249C-9C0A-46D9-821A-460F12665308}" type="slidenum">
              <a:rPr lang="ru-RU" altLang="ru-RU" sz="2000" b="1" smtClean="0"/>
              <a:pPr algn="r" eaLnBrk="1" hangingPunct="1">
                <a:defRPr/>
              </a:pPr>
              <a:t>‹#›</a:t>
            </a:fld>
            <a:endParaRPr lang="ru-RU" altLang="ru-RU" sz="2000" b="1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038" y="6378575"/>
            <a:ext cx="1113631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121" y="952725"/>
            <a:ext cx="11337731" cy="55264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729D1F9-B071-4BDB-820C-A1CC80045FF8}" type="datetime1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AD605D0-BC3D-43EF-93B8-D2093F44BC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9D8D5FB-CBD0-46F4-B6DB-4A25AC375968}" type="datetime1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5D79E10-DC27-476B-9082-E4E8FE8447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B0C31-CBC8-46F1-B737-F60C1ABF3006}" type="datetimeFigureOut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67DC-9A52-4691-B0B1-03D1E668F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EDB12F-52F9-48BB-B1FB-2E2D27E61962}" type="datetime1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987FFC4-15D2-45A7-89F1-055248B6E4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22863C-D4BC-4FE6-A748-D000B975026B}" type="datetime1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4910FAA-BFBD-458B-9D35-96C5D0EA13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A01B5D7-4D5A-4FF6-808A-0146B0DE8519}" type="datetime1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1325EE1-995F-4146-9A2F-9D8642DEE5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A6FF20-7722-49DD-99C8-04527A321B54}" type="datetime1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992056D-FC0B-4844-A271-7B43F46BB1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6F33B-7DB6-4ACC-A881-5B8E1347C751}" type="datetimeFigureOut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3E37E-A63B-4038-8548-6833E34A7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E5C246D-47A6-4DDF-8FC5-5322A37CE3A6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FFE3B10-FADA-4FFE-A3A9-976B6E26860E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F2DC840-ABC9-4871-A3C7-F793CD0245E5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5738" y="3933825"/>
            <a:ext cx="9420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 userDrawn="1"/>
        </p:nvSpPr>
        <p:spPr>
          <a:xfrm>
            <a:off x="11333163" y="6453188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E5F8F33-87DD-405D-BB45-337FFC8D3A4A}" type="slidenum">
              <a:rPr lang="ru-RU" sz="2000" b="1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-381000" y="1209675"/>
            <a:ext cx="10086975" cy="4991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>
              <a:solidFill>
                <a:srgbClr val="335D6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692150"/>
            <a:ext cx="12192000" cy="0"/>
          </a:xfrm>
          <a:prstGeom prst="line">
            <a:avLst/>
          </a:prstGeom>
          <a:ln w="38100">
            <a:solidFill>
              <a:srgbClr val="335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85738" y="692150"/>
            <a:ext cx="11147425" cy="5508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500688" y="4205288"/>
            <a:ext cx="10960100" cy="516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35D69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1474" y="0"/>
            <a:ext cx="11820525" cy="6926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335D6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8628" y="963478"/>
            <a:ext cx="10689744" cy="545796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137CEB-6114-4BBC-852E-145AC20D1FDE}" type="datetimeFigureOut">
              <a:rPr lang="ru-RU"/>
              <a:pPr>
                <a:defRPr/>
              </a:pPr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24A8E6-38CC-457F-86EB-37F31EBB8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56" r:id="rId4"/>
    <p:sldLayoutId id="2147483755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57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://www.rpls.ru/" TargetMode="External"/><Relationship Id="rId4" Type="http://schemas.openxmlformats.org/officeDocument/2006/relationships/hyperlink" Target="mailto:step@rpls.r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5"/>
          <p:cNvSpPr>
            <a:spLocks noChangeArrowheads="1"/>
          </p:cNvSpPr>
          <p:nvPr/>
        </p:nvSpPr>
        <p:spPr bwMode="auto">
          <a:xfrm>
            <a:off x="0" y="1514475"/>
            <a:ext cx="12192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Calibri" pitchFamily="34" charset="0"/>
              </a:rPr>
              <a:t>Автоматизация поддержки принятия решений по развёртыванию сетей беспроводной связи в интересах Вооруженных Сил РФ</a:t>
            </a:r>
          </a:p>
        </p:txBody>
      </p:sp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0225" y="3452813"/>
            <a:ext cx="351155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Прямоугольник 3"/>
          <p:cNvSpPr>
            <a:spLocks noChangeArrowheads="1"/>
          </p:cNvSpPr>
          <p:nvPr/>
        </p:nvSpPr>
        <p:spPr bwMode="auto">
          <a:xfrm>
            <a:off x="5208588" y="6076950"/>
            <a:ext cx="1774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Calibri" pitchFamily="34" charset="0"/>
              </a:rPr>
              <a:t>27 июня 2019 г.</a:t>
            </a:r>
            <a:r>
              <a:rPr lang="en-US" b="1">
                <a:solidFill>
                  <a:srgbClr val="C00000"/>
                </a:solidFill>
                <a:latin typeface="Calibri" pitchFamily="34" charset="0"/>
              </a:rPr>
              <a:t> </a:t>
            </a:r>
            <a:br>
              <a:rPr lang="en-US" b="1">
                <a:solidFill>
                  <a:srgbClr val="C00000"/>
                </a:solidFill>
                <a:latin typeface="Calibri" pitchFamily="34" charset="0"/>
              </a:rPr>
            </a:br>
            <a:r>
              <a:rPr lang="ru-RU" b="1">
                <a:solidFill>
                  <a:srgbClr val="C00000"/>
                </a:solidFill>
                <a:latin typeface="Calibri" pitchFamily="34" charset="0"/>
              </a:rPr>
              <a:t>КВЦ «Патриот»</a:t>
            </a:r>
          </a:p>
        </p:txBody>
      </p:sp>
      <p:sp>
        <p:nvSpPr>
          <p:cNvPr id="50180" name="Прямоугольник 5"/>
          <p:cNvSpPr>
            <a:spLocks noChangeArrowheads="1"/>
          </p:cNvSpPr>
          <p:nvPr/>
        </p:nvSpPr>
        <p:spPr bwMode="auto">
          <a:xfrm>
            <a:off x="1876425" y="2790825"/>
            <a:ext cx="843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В.А. Степанец, к.т.н., с.н.с., генеральный директор “ИнфоТел”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en-US"/>
              <a:t>ONEPLAN RPLS.</a:t>
            </a:r>
            <a:r>
              <a:rPr lang="ru-RU"/>
              <a:t> Поддерживаемые технологии и решаемые задачи</a:t>
            </a:r>
          </a:p>
        </p:txBody>
      </p:sp>
      <p:graphicFrame>
        <p:nvGraphicFramePr>
          <p:cNvPr id="3" name="Group 87"/>
          <p:cNvGraphicFramePr>
            <a:graphicFrameLocks noGrp="1"/>
          </p:cNvGraphicFramePr>
          <p:nvPr/>
        </p:nvGraphicFramePr>
        <p:xfrm>
          <a:off x="1708150" y="822325"/>
          <a:ext cx="8856662" cy="5384797"/>
        </p:xfrm>
        <a:graphic>
          <a:graphicData uri="http://schemas.openxmlformats.org/drawingml/2006/table">
            <a:tbl>
              <a:tblPr/>
              <a:tblGrid>
                <a:gridCol w="223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9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</a:t>
                      </a:r>
                      <a:endParaRPr kumimoji="0" lang="en-US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RPLS-DB </a:t>
                      </a:r>
                      <a:r>
                        <a:rPr kumimoji="0" lang="en-GB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FP&amp;NEO 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RPLS-DB Link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RPLS-DB TE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RPLS-XML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2G: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GSM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GPRS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EDGE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покрытие, соседство, ЧТП, </a:t>
                      </a:r>
                      <a:r>
                        <a:rPr kumimoji="0" lang="en-US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FH,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интерференция, трафик, сервисы, измерения, статистика, калибровка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3G: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UMTS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HSPA+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CDMA / EV</a:t>
                      </a:r>
                      <a:r>
                        <a:rPr kumimoji="0" lang="en-GB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B050"/>
                        </a:gs>
                        <a:gs pos="50000">
                          <a:srgbClr val="00B050"/>
                        </a:gs>
                        <a:gs pos="5300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покрытие, соседство, ТКП, интерференция, трафик, сервисы, измерения, статистика, калибровка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4G: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LTE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LTE-Advanced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B050"/>
                        </a:gs>
                        <a:gs pos="50000">
                          <a:srgbClr val="00B050"/>
                        </a:gs>
                        <a:gs pos="5300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покрытие, соседство</a:t>
                      </a:r>
                      <a:r>
                        <a:rPr kumimoji="0" lang="en-US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ЧТП/ТКП, интерференция, трафик, сервисы, измерения, статистика, калибровка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Сети 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IoT: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LTE-M (eMTC),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NB-IoT, EC-GSM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LPWAN (LORA, 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Стриж и др.)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B050"/>
                        </a:gs>
                        <a:gs pos="50000">
                          <a:srgbClr val="00B050"/>
                        </a:gs>
                        <a:gs pos="5300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покрытие, соседство, ЧТП/ТКП, интерференция, трафик, сервисы, измерения, статистика, калибровка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БШПД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WiMAX, WiMIC, 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McWiLL, 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Wi-Fi</a:t>
                      </a:r>
                      <a:endParaRPr kumimoji="0" lang="en-US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покрытие, ЧТП/ТКП, интерференция,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трафик, измерения, </a:t>
                      </a:r>
                      <a:b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калибровка моделей РРВ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Проф.связь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УКВ, MPT1327, TETRA, DMR, GSM-R,</a:t>
                      </a:r>
                      <a:endParaRPr kumimoji="0" lang="en-US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McWill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покрытие, надежность, соседство,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ЧТП, интерференция, емкость, измерения, калибровка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0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Вещание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DVB-T, DVB-T2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DVB-H, T-DAB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обслуживания, интерференция, сервисы, обслуженное население, калибровка моделей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Радиорелейная связь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точка-точка 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(PTP)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точка-многоточка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(PMP)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B050"/>
                        </a:gs>
                        <a:gs pos="50000">
                          <a:srgbClr val="00B050"/>
                        </a:gs>
                        <a:gs pos="5300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качество, готовность/надежность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многопролетных РРЛ, </a:t>
                      </a:r>
                      <a:r>
                        <a:rPr kumimoji="0" lang="en-US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LOS, 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ЧТП, ЭМС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5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Транспортные сети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TDM, IP, Ethernet, IMS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GB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MPLS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9" marB="45729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потоки, маршруты,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пропускная способность транспортных сетей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3569" name="TextBox 7"/>
          <p:cNvSpPr txBox="1">
            <a:spLocks noChangeArrowheads="1"/>
          </p:cNvSpPr>
          <p:nvPr/>
        </p:nvSpPr>
        <p:spPr bwMode="auto">
          <a:xfrm>
            <a:off x="4518025" y="6186488"/>
            <a:ext cx="22320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GB" altLang="ru-RU" sz="900">
                <a:latin typeface="Calibri" pitchFamily="34" charset="0"/>
                <a:cs typeface="Arial" charset="0"/>
              </a:rPr>
              <a:t>RPLS-XML</a:t>
            </a:r>
            <a:r>
              <a:rPr lang="en-US" altLang="ru-RU" sz="900">
                <a:latin typeface="Calibri" pitchFamily="34" charset="0"/>
                <a:cs typeface="Arial" charset="0"/>
              </a:rPr>
              <a:t>:</a:t>
            </a:r>
            <a:r>
              <a:rPr lang="ru-RU" altLang="ru-RU" sz="900">
                <a:cs typeface="Arial" charset="0"/>
              </a:rPr>
              <a:t> частичное решение</a:t>
            </a:r>
            <a:endParaRPr lang="ru-RU" altLang="ru-RU" sz="900">
              <a:latin typeface="Calibri" pitchFamily="34" charset="0"/>
              <a:cs typeface="Arial" charset="0"/>
            </a:endParaRPr>
          </a:p>
        </p:txBody>
      </p:sp>
      <p:pic>
        <p:nvPicPr>
          <p:cNvPr id="63570" name="Picture 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6253163"/>
            <a:ext cx="288925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71" name="Rectangle 92"/>
          <p:cNvSpPr>
            <a:spLocks noChangeArrowheads="1"/>
          </p:cNvSpPr>
          <p:nvPr/>
        </p:nvSpPr>
        <p:spPr bwMode="auto">
          <a:xfrm>
            <a:off x="1703388" y="1222375"/>
            <a:ext cx="8856662" cy="3844925"/>
          </a:xfrm>
          <a:prstGeom prst="rect">
            <a:avLst/>
          </a:prstGeom>
          <a:noFill/>
          <a:ln w="3175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7" name="Rectangle 92"/>
          <p:cNvSpPr>
            <a:spLocks noChangeArrowheads="1"/>
          </p:cNvSpPr>
          <p:nvPr/>
        </p:nvSpPr>
        <p:spPr bwMode="auto">
          <a:xfrm>
            <a:off x="1708150" y="5110163"/>
            <a:ext cx="8856663" cy="1096962"/>
          </a:xfrm>
          <a:prstGeom prst="rect">
            <a:avLst/>
          </a:prstGeom>
          <a:noFill/>
          <a:ln w="3175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en-US"/>
              <a:t>ONEPLAN RPLS</a:t>
            </a:r>
            <a:r>
              <a:rPr lang="en-GB"/>
              <a:t>. </a:t>
            </a:r>
            <a:r>
              <a:rPr lang="ru-RU"/>
              <a:t>Модели расчёта потерь РРВ</a:t>
            </a:r>
          </a:p>
        </p:txBody>
      </p:sp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2992438"/>
            <a:ext cx="2565400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6"/>
          <p:cNvSpPr txBox="1">
            <a:spLocks noChangeArrowheads="1"/>
          </p:cNvSpPr>
          <p:nvPr/>
        </p:nvSpPr>
        <p:spPr bwMode="auto">
          <a:xfrm>
            <a:off x="9490075" y="6178550"/>
            <a:ext cx="1009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000" b="1">
                <a:solidFill>
                  <a:srgbClr val="000066"/>
                </a:solidFill>
                <a:cs typeface="Arial" charset="0"/>
              </a:rPr>
              <a:t>30МГц – 3ГГц</a:t>
            </a:r>
          </a:p>
        </p:txBody>
      </p:sp>
      <p:sp>
        <p:nvSpPr>
          <p:cNvPr id="64516" name="Rectangle 123"/>
          <p:cNvSpPr>
            <a:spLocks noChangeArrowheads="1"/>
          </p:cNvSpPr>
          <p:nvPr/>
        </p:nvSpPr>
        <p:spPr bwMode="auto">
          <a:xfrm>
            <a:off x="819150" y="898525"/>
            <a:ext cx="63817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tabLst>
                <a:tab pos="1504950" algn="l"/>
              </a:tabLst>
            </a:pPr>
            <a:r>
              <a:rPr lang="ru-RU" altLang="ru-RU" sz="1400" b="1">
                <a:cs typeface="Arial" charset="0"/>
              </a:rPr>
              <a:t>Универсальная комбинированная модель расчета (УКМР) </a:t>
            </a:r>
          </a:p>
          <a:p>
            <a:pPr>
              <a:tabLst>
                <a:tab pos="1504950" algn="l"/>
              </a:tabLst>
            </a:pPr>
            <a:r>
              <a:rPr lang="ru-RU" altLang="ru-RU" sz="1400" b="1">
                <a:cs typeface="Arial" charset="0"/>
              </a:rPr>
              <a:t>построенная на основе </a:t>
            </a:r>
            <a:r>
              <a:rPr lang="en-US" altLang="ru-RU" sz="1400" b="1">
                <a:cs typeface="Arial" charset="0"/>
              </a:rPr>
              <a:t>ITU</a:t>
            </a:r>
            <a:r>
              <a:rPr lang="ru-RU" altLang="ru-RU" sz="1400" b="1">
                <a:cs typeface="Arial" charset="0"/>
              </a:rPr>
              <a:t>-</a:t>
            </a:r>
            <a:r>
              <a:rPr lang="en-US" altLang="ru-RU" sz="1400" b="1">
                <a:cs typeface="Arial" charset="0"/>
              </a:rPr>
              <a:t>R P</a:t>
            </a:r>
            <a:r>
              <a:rPr lang="ru-RU" altLang="ru-RU" sz="1400" b="1">
                <a:cs typeface="Arial" charset="0"/>
              </a:rPr>
              <a:t>.525-3/526-14, </a:t>
            </a:r>
            <a:r>
              <a:rPr lang="en-US" altLang="ru-RU" sz="1400" b="1">
                <a:cs typeface="Arial" charset="0"/>
              </a:rPr>
              <a:t>833</a:t>
            </a:r>
            <a:r>
              <a:rPr lang="ru-RU" altLang="ru-RU" sz="1400" b="1">
                <a:cs typeface="Arial" charset="0"/>
              </a:rPr>
              <a:t>-9,</a:t>
            </a:r>
            <a:r>
              <a:rPr lang="en-US" altLang="ru-RU" sz="1400" b="1">
                <a:cs typeface="Arial" charset="0"/>
              </a:rPr>
              <a:t> 1812</a:t>
            </a:r>
            <a:r>
              <a:rPr lang="ru-RU" altLang="ru-RU" sz="1400" b="1">
                <a:cs typeface="Arial" charset="0"/>
              </a:rPr>
              <a:t>-4</a:t>
            </a:r>
            <a:r>
              <a:rPr lang="en-US" altLang="ru-RU" sz="1400" b="1">
                <a:cs typeface="Arial" charset="0"/>
              </a:rPr>
              <a:t>,</a:t>
            </a:r>
            <a:endParaRPr lang="ru-RU" altLang="ru-RU" sz="1400" b="1">
              <a:cs typeface="Arial" charset="0"/>
            </a:endParaRPr>
          </a:p>
          <a:p>
            <a:pPr>
              <a:tabLst>
                <a:tab pos="1504950" algn="l"/>
              </a:tabLst>
            </a:pPr>
            <a:r>
              <a:rPr lang="ru-RU" altLang="ru-RU" sz="1400" b="1">
                <a:cs typeface="Arial" charset="0"/>
              </a:rPr>
              <a:t>методов Введенского, </a:t>
            </a:r>
            <a:r>
              <a:rPr lang="en-US" altLang="ru-RU" sz="1400" b="1">
                <a:cs typeface="Arial" charset="0"/>
              </a:rPr>
              <a:t>Hata</a:t>
            </a:r>
            <a:r>
              <a:rPr lang="ru-RU" altLang="ru-RU" sz="1400" b="1">
                <a:cs typeface="Arial" charset="0"/>
              </a:rPr>
              <a:t>, Ольсбрука и др. Диапазон применения от 30 МГц до 50 ГГц</a:t>
            </a:r>
          </a:p>
          <a:p>
            <a:pPr>
              <a:tabLst>
                <a:tab pos="1504950" algn="l"/>
              </a:tabLst>
            </a:pPr>
            <a:r>
              <a:rPr lang="en-US" altLang="ru-RU" sz="1400" b="1">
                <a:cs typeface="Arial" charset="0"/>
              </a:rPr>
              <a:t>ITU-R P.370-7, Okumura Hata, COST 231 Walfisch Ikegami</a:t>
            </a:r>
            <a:endParaRPr lang="ru-RU" altLang="ru-RU" sz="1400" b="1">
              <a:cs typeface="Arial" charset="0"/>
            </a:endParaRPr>
          </a:p>
          <a:p>
            <a:pPr>
              <a:tabLst>
                <a:tab pos="1504950" algn="l"/>
              </a:tabLst>
            </a:pPr>
            <a:r>
              <a:rPr lang="en-US" altLang="ru-RU" sz="1400" b="1">
                <a:cs typeface="Arial" charset="0"/>
              </a:rPr>
              <a:t>Indoor, Ksj-Bertoni, Metod B</a:t>
            </a:r>
            <a:endParaRPr lang="ru-RU" altLang="ru-RU" sz="1400" b="1">
              <a:cs typeface="Arial" charset="0"/>
            </a:endParaRPr>
          </a:p>
          <a:p>
            <a:pPr>
              <a:tabLst>
                <a:tab pos="1504950" algn="l"/>
              </a:tabLst>
            </a:pPr>
            <a:r>
              <a:rPr lang="en-US" altLang="ru-RU" sz="1400" b="1">
                <a:cs typeface="Arial" charset="0"/>
              </a:rPr>
              <a:t>ITU-R P.1546</a:t>
            </a:r>
            <a:r>
              <a:rPr lang="ru-RU" altLang="ru-RU" sz="1400" b="1">
                <a:cs typeface="Arial" charset="0"/>
              </a:rPr>
              <a:t>-5</a:t>
            </a:r>
          </a:p>
          <a:p>
            <a:pPr>
              <a:tabLst>
                <a:tab pos="1504950" algn="l"/>
              </a:tabLst>
            </a:pPr>
            <a:r>
              <a:rPr lang="en-US" altLang="ru-RU" sz="1400" b="1">
                <a:cs typeface="Arial" charset="0"/>
              </a:rPr>
              <a:t>SOFDMA (Ray tracing)</a:t>
            </a:r>
            <a:endParaRPr lang="ru-RU" altLang="ru-RU" sz="1400" b="1">
              <a:cs typeface="Arial" charset="0"/>
            </a:endParaRPr>
          </a:p>
          <a:p>
            <a:pPr>
              <a:tabLst>
                <a:tab pos="1504950" algn="l"/>
              </a:tabLst>
            </a:pPr>
            <a:r>
              <a:rPr lang="ru-RU" altLang="ru-RU" sz="1400" b="1">
                <a:cs typeface="Arial" charset="0"/>
              </a:rPr>
              <a:t>Дего</a:t>
            </a:r>
            <a:r>
              <a:rPr lang="en-US" altLang="ru-RU" sz="1400" b="1">
                <a:cs typeface="Arial" charset="0"/>
              </a:rPr>
              <a:t> (</a:t>
            </a:r>
            <a:r>
              <a:rPr lang="ru-RU" altLang="ru-RU" sz="1400" b="1">
                <a:cs typeface="Arial" charset="0"/>
              </a:rPr>
              <a:t>дифракция</a:t>
            </a:r>
            <a:r>
              <a:rPr lang="en-US" altLang="ru-RU" sz="1400" b="1">
                <a:cs typeface="Arial" charset="0"/>
              </a:rPr>
              <a:t>)</a:t>
            </a:r>
            <a:endParaRPr lang="ru-RU" altLang="ru-RU" sz="1400" b="1">
              <a:cs typeface="Arial" charset="0"/>
            </a:endParaRPr>
          </a:p>
          <a:p>
            <a:pPr>
              <a:buFontTx/>
              <a:buChar char="-"/>
              <a:tabLst>
                <a:tab pos="1504950" algn="l"/>
              </a:tabLst>
            </a:pPr>
            <a:endParaRPr lang="ru-RU" altLang="ru-RU" sz="1400" b="1">
              <a:cs typeface="Arial" charset="0"/>
            </a:endParaRPr>
          </a:p>
        </p:txBody>
      </p:sp>
      <p:pic>
        <p:nvPicPr>
          <p:cNvPr id="64517" name="Picture 1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795588"/>
            <a:ext cx="4381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7075" y="1020763"/>
            <a:ext cx="200977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2375" y="4830763"/>
            <a:ext cx="4457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0750" y="2933700"/>
            <a:ext cx="2443163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14"/>
          <p:cNvSpPr txBox="1">
            <a:spLocks noChangeArrowheads="1"/>
          </p:cNvSpPr>
          <p:nvPr/>
        </p:nvSpPr>
        <p:spPr bwMode="auto">
          <a:xfrm>
            <a:off x="9344025" y="2682875"/>
            <a:ext cx="1155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200" b="1">
                <a:solidFill>
                  <a:srgbClr val="000066"/>
                </a:solidFill>
                <a:cs typeface="Arial" charset="0"/>
              </a:rPr>
              <a:t>ITU-R P.527</a:t>
            </a:r>
            <a:r>
              <a:rPr lang="ru-RU" altLang="ru-RU" sz="1200" b="1">
                <a:solidFill>
                  <a:srgbClr val="000066"/>
                </a:solidFill>
                <a:cs typeface="Arial" charset="0"/>
              </a:rPr>
              <a:t>-4</a:t>
            </a:r>
          </a:p>
        </p:txBody>
      </p:sp>
      <p:pic>
        <p:nvPicPr>
          <p:cNvPr id="64522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07450" y="3797300"/>
            <a:ext cx="123666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6"/>
          <p:cNvSpPr txBox="1">
            <a:spLocks noChangeArrowheads="1"/>
          </p:cNvSpPr>
          <p:nvPr/>
        </p:nvSpPr>
        <p:spPr bwMode="auto">
          <a:xfrm>
            <a:off x="8718550" y="4987925"/>
            <a:ext cx="1031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900" b="1">
                <a:solidFill>
                  <a:srgbClr val="000066"/>
                </a:solidFill>
                <a:cs typeface="Arial" charset="0"/>
              </a:rPr>
              <a:t>Проводимость</a:t>
            </a:r>
          </a:p>
        </p:txBody>
      </p:sp>
      <p:sp>
        <p:nvSpPr>
          <p:cNvPr id="64524" name="Text Box 17"/>
          <p:cNvSpPr txBox="1">
            <a:spLocks noChangeArrowheads="1"/>
          </p:cNvSpPr>
          <p:nvPr/>
        </p:nvSpPr>
        <p:spPr bwMode="auto">
          <a:xfrm>
            <a:off x="8726488" y="3076575"/>
            <a:ext cx="10842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900" b="1">
                <a:solidFill>
                  <a:srgbClr val="000066"/>
                </a:solidFill>
                <a:cs typeface="Arial" charset="0"/>
              </a:rPr>
              <a:t>Проницаемость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Руководящие документы по расчёту ЦРРЛ</a:t>
            </a:r>
          </a:p>
        </p:txBody>
      </p:sp>
      <p:grpSp>
        <p:nvGrpSpPr>
          <p:cNvPr id="65538" name="Group 13"/>
          <p:cNvGrpSpPr>
            <a:grpSpLocks/>
          </p:cNvGrpSpPr>
          <p:nvPr/>
        </p:nvGrpSpPr>
        <p:grpSpPr bwMode="auto">
          <a:xfrm>
            <a:off x="1847850" y="844550"/>
            <a:ext cx="8332788" cy="5553075"/>
            <a:chOff x="249" y="808"/>
            <a:chExt cx="5249" cy="3498"/>
          </a:xfrm>
        </p:grpSpPr>
        <p:pic>
          <p:nvPicPr>
            <p:cNvPr id="4" name="Рисунок 3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55" y="808"/>
              <a:ext cx="2508" cy="2168"/>
            </a:xfrm>
            <a:prstGeom prst="rect">
              <a:avLst/>
            </a:prstGeom>
            <a:noFill/>
            <a:ln w="88900" cmpd="tri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5" name="Рисунок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86" y="981"/>
              <a:ext cx="1212" cy="1996"/>
            </a:xfrm>
            <a:prstGeom prst="rect">
              <a:avLst/>
            </a:prstGeom>
            <a:noFill/>
            <a:ln w="88900" cmpd="thickThin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6" name="Рисунок 5" descr="Untitled-Scanned-01.jp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9" y="981"/>
              <a:ext cx="1301" cy="1995"/>
            </a:xfrm>
            <a:prstGeom prst="rect">
              <a:avLst/>
            </a:prstGeom>
            <a:noFill/>
            <a:ln w="88900" cmpd="thickThin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65542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73" y="2532"/>
              <a:ext cx="1866" cy="93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5543" name="TextBox 16"/>
            <p:cNvSpPr txBox="1">
              <a:spLocks noChangeArrowheads="1"/>
            </p:cNvSpPr>
            <p:nvPr/>
          </p:nvSpPr>
          <p:spPr bwMode="auto">
            <a:xfrm>
              <a:off x="295" y="3375"/>
              <a:ext cx="5170" cy="931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1400" b="1">
                  <a:solidFill>
                    <a:srgbClr val="000000"/>
                  </a:solidFill>
                </a:rPr>
                <a:t>Ограничения существующих методик по диапазону частот</a:t>
              </a:r>
            </a:p>
            <a:p>
              <a:r>
                <a:rPr lang="ru-RU" altLang="ru-RU" sz="1400" u="sng">
                  <a:solidFill>
                    <a:srgbClr val="000000"/>
                  </a:solidFill>
                </a:rPr>
                <a:t>Полные методики (расчета РРИ в целом)</a:t>
              </a:r>
              <a:r>
                <a:rPr lang="ru-RU" altLang="ru-RU" sz="1400">
                  <a:solidFill>
                    <a:srgbClr val="000000"/>
                  </a:solidFill>
                </a:rPr>
                <a:t>   </a:t>
              </a:r>
              <a:r>
                <a:rPr lang="ru-RU" altLang="ru-RU" sz="1400" u="sng">
                  <a:solidFill>
                    <a:srgbClr val="000000"/>
                  </a:solidFill>
                </a:rPr>
                <a:t>Частные методики (расчета отдельных параметров)</a:t>
              </a:r>
            </a:p>
            <a:p>
              <a:endParaRPr lang="ru-RU" altLang="ru-RU" sz="1400" u="sng">
                <a:solidFill>
                  <a:srgbClr val="000000"/>
                </a:solidFill>
              </a:endParaRPr>
            </a:p>
            <a:p>
              <a:r>
                <a:rPr lang="ru-RU" altLang="ru-RU" sz="1200">
                  <a:solidFill>
                    <a:srgbClr val="000000"/>
                  </a:solidFill>
                </a:rPr>
                <a:t>НИИР (1998г)       	–  2…20 ГГц	 (...</a:t>
              </a:r>
              <a:r>
                <a:rPr lang="ru-RU" altLang="ru-RU" sz="1200" i="1">
                  <a:solidFill>
                    <a:srgbClr val="C00000"/>
                  </a:solidFill>
                </a:rPr>
                <a:t>100 ГГц</a:t>
              </a:r>
              <a:r>
                <a:rPr lang="ru-RU" altLang="ru-RU" sz="1200">
                  <a:solidFill>
                    <a:srgbClr val="000000"/>
                  </a:solidFill>
                </a:rPr>
                <a:t>)	ITU-R P.676 (ослабление в газах)	– 350 ГГц. </a:t>
              </a:r>
            </a:p>
            <a:p>
              <a:r>
                <a:rPr lang="ru-RU" altLang="ru-RU" sz="1200">
                  <a:solidFill>
                    <a:srgbClr val="000000"/>
                  </a:solidFill>
                </a:rPr>
                <a:t>ГОСТ Р 53363-2009  	– 3.4…40.5 ГГц 	ITU-R P-837 (статистика осадков)  	– без ограничений</a:t>
              </a:r>
            </a:p>
            <a:p>
              <a:r>
                <a:rPr lang="ru-RU" altLang="ru-RU" sz="1200">
                  <a:solidFill>
                    <a:srgbClr val="000000"/>
                  </a:solidFill>
                </a:rPr>
                <a:t>16 ЦНИИИ МО 	– 0.1…4 ГГц	 (</a:t>
              </a:r>
              <a:r>
                <a:rPr lang="ru-RU" altLang="ru-RU" sz="1200" i="1">
                  <a:solidFill>
                    <a:srgbClr val="FF0000"/>
                  </a:solidFill>
                </a:rPr>
                <a:t>…8 ГГц</a:t>
              </a:r>
              <a:r>
                <a:rPr lang="ru-RU" altLang="ru-RU" sz="1200">
                  <a:solidFill>
                    <a:srgbClr val="000000"/>
                  </a:solidFill>
                </a:rPr>
                <a:t>)	</a:t>
              </a:r>
              <a:r>
                <a:rPr lang="en-US" altLang="ru-RU" sz="1200">
                  <a:solidFill>
                    <a:srgbClr val="000000"/>
                  </a:solidFill>
                </a:rPr>
                <a:t>ITU</a:t>
              </a:r>
              <a:r>
                <a:rPr lang="ru-RU" altLang="ru-RU" sz="1200">
                  <a:solidFill>
                    <a:srgbClr val="000000"/>
                  </a:solidFill>
                </a:rPr>
                <a:t>-</a:t>
              </a:r>
              <a:r>
                <a:rPr lang="en-US" altLang="ru-RU" sz="1200">
                  <a:solidFill>
                    <a:srgbClr val="000000"/>
                  </a:solidFill>
                </a:rPr>
                <a:t>R P</a:t>
              </a:r>
              <a:r>
                <a:rPr lang="ru-RU" altLang="ru-RU" sz="1200">
                  <a:solidFill>
                    <a:srgbClr val="000000"/>
                  </a:solidFill>
                </a:rPr>
                <a:t>.838 (ослабление в осадках) 	– 1…1000 ГГц</a:t>
              </a:r>
            </a:p>
            <a:p>
              <a:r>
                <a:rPr lang="en-US" altLang="ru-RU" sz="1200">
                  <a:solidFill>
                    <a:srgbClr val="000000"/>
                  </a:solidFill>
                </a:rPr>
                <a:t>ITU</a:t>
              </a:r>
              <a:r>
                <a:rPr lang="ru-RU" altLang="ru-RU" sz="1200">
                  <a:solidFill>
                    <a:srgbClr val="000000"/>
                  </a:solidFill>
                </a:rPr>
                <a:t>-</a:t>
              </a:r>
              <a:r>
                <a:rPr lang="en-US" altLang="ru-RU" sz="1200">
                  <a:solidFill>
                    <a:srgbClr val="000000"/>
                  </a:solidFill>
                </a:rPr>
                <a:t>R P</a:t>
              </a:r>
              <a:r>
                <a:rPr lang="ru-RU" altLang="ru-RU" sz="1200">
                  <a:solidFill>
                    <a:srgbClr val="000000"/>
                  </a:solidFill>
                </a:rPr>
                <a:t>.530 		– 0.5…45 ГГц (..</a:t>
              </a:r>
              <a:r>
                <a:rPr lang="ru-RU" altLang="ru-RU" sz="1200" i="1">
                  <a:solidFill>
                    <a:srgbClr val="C00000"/>
                  </a:solidFill>
                </a:rPr>
                <a:t>83 ГГц</a:t>
              </a:r>
              <a:r>
                <a:rPr lang="ru-RU" altLang="ru-RU" sz="1200">
                  <a:solidFill>
                    <a:srgbClr val="000000"/>
                  </a:solidFill>
                </a:rPr>
                <a:t>)	</a:t>
              </a:r>
              <a:r>
                <a:rPr lang="en-US" altLang="ru-RU" sz="1200">
                  <a:solidFill>
                    <a:srgbClr val="000000"/>
                  </a:solidFill>
                </a:rPr>
                <a:t>ITU</a:t>
              </a:r>
              <a:r>
                <a:rPr lang="ru-RU" altLang="ru-RU" sz="1200">
                  <a:solidFill>
                    <a:srgbClr val="000000"/>
                  </a:solidFill>
                </a:rPr>
                <a:t>-</a:t>
              </a:r>
              <a:r>
                <a:rPr lang="en-US" altLang="ru-RU" sz="1200">
                  <a:solidFill>
                    <a:srgbClr val="000000"/>
                  </a:solidFill>
                </a:rPr>
                <a:t>R P</a:t>
              </a:r>
              <a:r>
                <a:rPr lang="ru-RU" altLang="ru-RU" sz="1200">
                  <a:solidFill>
                    <a:srgbClr val="000000"/>
                  </a:solidFill>
                </a:rPr>
                <a:t>.840 (ослабление в облаках и тумане) – 1…1000 ГГц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Вопросы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87375" y="2160588"/>
            <a:ext cx="1041082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реализованного подхода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 и состав программного комплекса </a:t>
            </a: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ONEPLAN RPLS</a:t>
            </a:r>
            <a:endParaRPr lang="ru-RU" sz="2000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решения задач поддержки принятия решений по развертыванию сетей беспроводной связи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и направления дальнейшего развития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Задача-1. Авторазмещение БС вдоль линейного объекта</a:t>
            </a:r>
          </a:p>
        </p:txBody>
      </p:sp>
      <p:pic>
        <p:nvPicPr>
          <p:cNvPr id="3993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6638" y="755650"/>
            <a:ext cx="9863137" cy="554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Задача-1. Авторазмещение БС вдоль линейного объекта</a:t>
            </a:r>
          </a:p>
        </p:txBody>
      </p:sp>
      <p:pic>
        <p:nvPicPr>
          <p:cNvPr id="40962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9813" y="755650"/>
            <a:ext cx="9861550" cy="554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9813" y="755650"/>
            <a:ext cx="9861550" cy="554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9813" y="755650"/>
            <a:ext cx="9861550" cy="554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9813" y="755650"/>
            <a:ext cx="9861550" cy="554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9813" y="755650"/>
            <a:ext cx="9861550" cy="554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8225" y="755650"/>
            <a:ext cx="9863138" cy="554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0313" y="2663825"/>
            <a:ext cx="64008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Задача-1. Автонаправление антенн</a:t>
            </a:r>
          </a:p>
        </p:txBody>
      </p:sp>
      <p:pic>
        <p:nvPicPr>
          <p:cNvPr id="4198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1079500"/>
            <a:ext cx="64008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-108" r="4298" b="4893"/>
          <a:stretch/>
        </p:blipFill>
        <p:spPr bwMode="auto">
          <a:xfrm>
            <a:off x="5072063" y="2652713"/>
            <a:ext cx="64055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 dirty="0"/>
              <a:t>Задача-1. Карта уровня поля и границ (сервирования секторов БС)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-109" r="4053" b="4618"/>
          <a:stretch/>
        </p:blipFill>
        <p:spPr>
          <a:xfrm>
            <a:off x="431800" y="1079500"/>
            <a:ext cx="6403975" cy="36004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Задача-2. Авторазмещение БС с учётом покрытия</a:t>
            </a:r>
          </a:p>
        </p:txBody>
      </p:sp>
      <p:pic>
        <p:nvPicPr>
          <p:cNvPr id="48130" name="Рисунок 3"/>
          <p:cNvPicPr>
            <a:picLocks noChangeAspect="1"/>
          </p:cNvPicPr>
          <p:nvPr/>
        </p:nvPicPr>
        <p:blipFill rotWithShape="1">
          <a:blip r:embed="rId2"/>
          <a:srcRect r="293" b="4871"/>
          <a:stretch/>
        </p:blipFill>
        <p:spPr bwMode="auto">
          <a:xfrm>
            <a:off x="1060450" y="757238"/>
            <a:ext cx="10337800" cy="554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Задача-2. Авторазмещение БС с учётом покрытия</a:t>
            </a:r>
          </a:p>
        </p:txBody>
      </p:sp>
      <p:pic>
        <p:nvPicPr>
          <p:cNvPr id="49154" name="Рисунок 3"/>
          <p:cNvPicPr>
            <a:picLocks noChangeAspect="1"/>
          </p:cNvPicPr>
          <p:nvPr/>
        </p:nvPicPr>
        <p:blipFill>
          <a:blip r:embed="rId2"/>
          <a:srcRect l="2" r="-345" b="4720"/>
          <a:stretch>
            <a:fillRect/>
          </a:stretch>
        </p:blipFill>
        <p:spPr bwMode="auto">
          <a:xfrm>
            <a:off x="1050925" y="785813"/>
            <a:ext cx="10388600" cy="554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r="-37" b="4536"/>
          <a:stretch>
            <a:fillRect/>
          </a:stretch>
        </p:blipFill>
        <p:spPr bwMode="auto">
          <a:xfrm>
            <a:off x="1050925" y="785813"/>
            <a:ext cx="10334625" cy="554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" r="334" b="5084"/>
          <a:stretch/>
        </p:blipFill>
        <p:spPr bwMode="auto">
          <a:xfrm>
            <a:off x="1050925" y="785813"/>
            <a:ext cx="10355263" cy="554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2" r="7" b="4674"/>
          <a:stretch/>
        </p:blipFill>
        <p:spPr bwMode="auto">
          <a:xfrm>
            <a:off x="1060450" y="765175"/>
            <a:ext cx="10345738" cy="554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План доклада</a:t>
            </a:r>
          </a:p>
        </p:txBody>
      </p:sp>
      <p:sp>
        <p:nvSpPr>
          <p:cNvPr id="52226" name="Прямоугольник 3"/>
          <p:cNvSpPr>
            <a:spLocks noChangeArrowheads="1"/>
          </p:cNvSpPr>
          <p:nvPr/>
        </p:nvSpPr>
        <p:spPr bwMode="auto">
          <a:xfrm>
            <a:off x="696913" y="1781175"/>
            <a:ext cx="104108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335D69"/>
                </a:solidFill>
                <a:cs typeface="Arial" charset="0"/>
              </a:rPr>
              <a:t>Цель работы</a:t>
            </a:r>
            <a:r>
              <a:rPr lang="en-US" sz="2400">
                <a:solidFill>
                  <a:srgbClr val="335D69"/>
                </a:solidFill>
                <a:cs typeface="Arial" charset="0"/>
              </a:rPr>
              <a:t>:</a:t>
            </a:r>
            <a:endParaRPr lang="ru-RU" sz="2400">
              <a:solidFill>
                <a:srgbClr val="335D69"/>
              </a:solidFill>
              <a:cs typeface="Arial" charset="0"/>
            </a:endParaRPr>
          </a:p>
          <a:p>
            <a:r>
              <a:rPr lang="ru-RU" sz="2000">
                <a:solidFill>
                  <a:srgbClr val="335D69"/>
                </a:solidFill>
                <a:cs typeface="Arial" charset="0"/>
              </a:rPr>
              <a:t>Поддержка принятия решений должностных лиц при развертывании сетей беспроводной связи на основе компьютерного моделирования с применением геоинформационных технологий</a:t>
            </a:r>
          </a:p>
        </p:txBody>
      </p:sp>
      <p:sp>
        <p:nvSpPr>
          <p:cNvPr id="52227" name="Прямоугольник 3"/>
          <p:cNvSpPr>
            <a:spLocks noChangeArrowheads="1"/>
          </p:cNvSpPr>
          <p:nvPr/>
        </p:nvSpPr>
        <p:spPr bwMode="auto">
          <a:xfrm>
            <a:off x="647700" y="3532188"/>
            <a:ext cx="104108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400">
                <a:solidFill>
                  <a:srgbClr val="335D69"/>
                </a:solidFill>
                <a:cs typeface="Arial" charset="0"/>
              </a:rPr>
              <a:t>Вопросы</a:t>
            </a:r>
            <a:r>
              <a:rPr lang="en-US" sz="2400">
                <a:solidFill>
                  <a:srgbClr val="335D69"/>
                </a:solidFill>
                <a:cs typeface="Arial" charset="0"/>
              </a:rPr>
              <a:t>:</a:t>
            </a:r>
            <a:endParaRPr lang="ru-RU" sz="2400">
              <a:solidFill>
                <a:srgbClr val="335D69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000">
                <a:solidFill>
                  <a:srgbClr val="335D69"/>
                </a:solidFill>
                <a:cs typeface="Arial" charset="0"/>
              </a:rPr>
              <a:t>Общая характеристика реализованного подхода</a:t>
            </a:r>
          </a:p>
          <a:p>
            <a:pPr marL="342900" indent="-342900">
              <a:buFontTx/>
              <a:buAutoNum type="arabicPeriod"/>
            </a:pPr>
            <a:r>
              <a:rPr lang="ru-RU" sz="2000">
                <a:solidFill>
                  <a:srgbClr val="335D69"/>
                </a:solidFill>
                <a:cs typeface="Arial" charset="0"/>
              </a:rPr>
              <a:t>Назначение и состав программного комплекса </a:t>
            </a:r>
            <a:r>
              <a:rPr lang="en-US" sz="2000">
                <a:solidFill>
                  <a:srgbClr val="335D69"/>
                </a:solidFill>
                <a:cs typeface="Arial" charset="0"/>
              </a:rPr>
              <a:t>ONEPLAN RPLS</a:t>
            </a:r>
            <a:endParaRPr lang="ru-RU" sz="2000">
              <a:solidFill>
                <a:srgbClr val="335D69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000">
                <a:solidFill>
                  <a:srgbClr val="335D69"/>
                </a:solidFill>
                <a:cs typeface="Arial" charset="0"/>
              </a:rPr>
              <a:t>Примеры решения задач поддержки принятия решений по развертыванию сетей беспроводной связи</a:t>
            </a:r>
          </a:p>
          <a:p>
            <a:pPr marL="342900" indent="-342900">
              <a:buFontTx/>
              <a:buAutoNum type="arabicPeriod"/>
            </a:pPr>
            <a:r>
              <a:rPr lang="ru-RU" sz="2000">
                <a:solidFill>
                  <a:srgbClr val="335D69"/>
                </a:solidFill>
                <a:cs typeface="Arial" charset="0"/>
              </a:rPr>
              <a:t>Перспективы и направления дальнейшего развития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/>
          <a:srcRect r="-534" b="4681"/>
          <a:stretch>
            <a:fillRect/>
          </a:stretch>
        </p:blipFill>
        <p:spPr bwMode="auto">
          <a:xfrm>
            <a:off x="4767263" y="2663825"/>
            <a:ext cx="6751637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Задача-2. Автонаправление антенн</a:t>
            </a:r>
          </a:p>
        </p:txBody>
      </p:sp>
      <p:pic>
        <p:nvPicPr>
          <p:cNvPr id="50178" name="Рисунок 4"/>
          <p:cNvPicPr>
            <a:picLocks noChangeAspect="1"/>
          </p:cNvPicPr>
          <p:nvPr/>
        </p:nvPicPr>
        <p:blipFill rotWithShape="1">
          <a:blip r:embed="rId3"/>
          <a:srcRect r="257" b="4903"/>
          <a:stretch/>
        </p:blipFill>
        <p:spPr bwMode="auto">
          <a:xfrm>
            <a:off x="431800" y="1079500"/>
            <a:ext cx="6713538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Группа 7"/>
          <p:cNvGrpSpPr>
            <a:grpSpLocks/>
          </p:cNvGrpSpPr>
          <p:nvPr/>
        </p:nvGrpSpPr>
        <p:grpSpPr bwMode="auto">
          <a:xfrm>
            <a:off x="4713288" y="2044700"/>
            <a:ext cx="6729412" cy="4237038"/>
            <a:chOff x="2611938" y="1801700"/>
            <a:chExt cx="6728921" cy="4255886"/>
          </a:xfrm>
        </p:grpSpPr>
        <p:pic>
          <p:nvPicPr>
            <p:cNvPr id="7" name="Рисунок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11953" y="2441120"/>
              <a:ext cx="6428906" cy="36164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2611938" y="1801700"/>
              <a:ext cx="366685" cy="82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 dirty="0"/>
              <a:t>Задача-2. Карта уровня поля и границ (сервирования секторов БС)</a:t>
            </a:r>
          </a:p>
        </p:txBody>
      </p:sp>
      <p:grpSp>
        <p:nvGrpSpPr>
          <p:cNvPr id="74755" name="Группа 11"/>
          <p:cNvGrpSpPr>
            <a:grpSpLocks noChangeAspect="1"/>
          </p:cNvGrpSpPr>
          <p:nvPr/>
        </p:nvGrpSpPr>
        <p:grpSpPr bwMode="auto">
          <a:xfrm>
            <a:off x="431800" y="1079500"/>
            <a:ext cx="6427788" cy="3600450"/>
            <a:chOff x="1078943" y="833325"/>
            <a:chExt cx="9906000" cy="5572125"/>
          </a:xfrm>
        </p:grpSpPr>
        <p:pic>
          <p:nvPicPr>
            <p:cNvPr id="52227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8943" y="833325"/>
              <a:ext cx="9906000" cy="5572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2598239" y="1801322"/>
              <a:ext cx="369425" cy="83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Задача-3. УКВ радиосвязь и системы БШПД</a:t>
            </a:r>
          </a:p>
        </p:txBody>
      </p:sp>
      <p:pic>
        <p:nvPicPr>
          <p:cNvPr id="7577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475" y="1101725"/>
            <a:ext cx="106330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Заголовок 1"/>
          <p:cNvSpPr txBox="1">
            <a:spLocks/>
          </p:cNvSpPr>
          <p:nvPr/>
        </p:nvSpPr>
        <p:spPr bwMode="auto">
          <a:xfrm>
            <a:off x="879475" y="622300"/>
            <a:ext cx="52165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rgbClr val="335D69"/>
                </a:solidFill>
                <a:cs typeface="Arial" charset="0"/>
              </a:rPr>
              <a:t>Карта уровня сигнала УКВ-сети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Задача-3. УКВ радиосвязь и системы БШПД</a:t>
            </a:r>
          </a:p>
        </p:txBody>
      </p:sp>
      <p:pic>
        <p:nvPicPr>
          <p:cNvPr id="77826" name="Рисунок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2628" b="2628"/>
          <a:stretch>
            <a:fillRect/>
          </a:stretch>
        </p:blipFill>
        <p:spPr>
          <a:xfrm>
            <a:off x="1001713" y="1169988"/>
            <a:ext cx="10188575" cy="5202237"/>
          </a:xfrm>
        </p:spPr>
      </p:pic>
      <p:sp>
        <p:nvSpPr>
          <p:cNvPr id="77827" name="Заголовок 1"/>
          <p:cNvSpPr txBox="1">
            <a:spLocks/>
          </p:cNvSpPr>
          <p:nvPr/>
        </p:nvSpPr>
        <p:spPr bwMode="auto">
          <a:xfrm>
            <a:off x="1143000" y="692150"/>
            <a:ext cx="804227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rgbClr val="335D69"/>
                </a:solidFill>
                <a:cs typeface="Arial" charset="0"/>
              </a:rPr>
              <a:t>БШПД. Карта достижимых скоростей передачи в условиях помех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Задача-4 ЦРРЛ. Поиск площадок</a:t>
            </a:r>
          </a:p>
        </p:txBody>
      </p:sp>
      <p:sp>
        <p:nvSpPr>
          <p:cNvPr id="79874" name="Заголовок 1"/>
          <p:cNvSpPr txBox="1">
            <a:spLocks/>
          </p:cNvSpPr>
          <p:nvPr/>
        </p:nvSpPr>
        <p:spPr bwMode="auto">
          <a:xfrm>
            <a:off x="1095375" y="592138"/>
            <a:ext cx="804068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rgbClr val="335D69"/>
                </a:solidFill>
                <a:cs typeface="Arial" charset="0"/>
              </a:rPr>
              <a:t>Расчёт интервалов</a:t>
            </a:r>
          </a:p>
        </p:txBody>
      </p:sp>
      <p:grpSp>
        <p:nvGrpSpPr>
          <p:cNvPr id="79875" name="Группа 6"/>
          <p:cNvGrpSpPr>
            <a:grpSpLocks noChangeAspect="1"/>
          </p:cNvGrpSpPr>
          <p:nvPr/>
        </p:nvGrpSpPr>
        <p:grpSpPr bwMode="auto">
          <a:xfrm>
            <a:off x="4206875" y="836613"/>
            <a:ext cx="7669213" cy="3660775"/>
            <a:chOff x="881836" y="873125"/>
            <a:chExt cx="10956902" cy="522996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836" y="873125"/>
              <a:ext cx="10330923" cy="5229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9709048" y="3367904"/>
              <a:ext cx="1503711" cy="12020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/>
            <a:srcRect l="4103" t="255"/>
            <a:stretch/>
          </p:blipFill>
          <p:spPr>
            <a:xfrm>
              <a:off x="10979150" y="3063994"/>
              <a:ext cx="859588" cy="303909"/>
            </a:xfrm>
            <a:prstGeom prst="rect">
              <a:avLst/>
            </a:prstGeom>
            <a:ln w="38100">
              <a:solidFill>
                <a:srgbClr val="00B05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9876" name="Группа 7"/>
          <p:cNvGrpSpPr>
            <a:grpSpLocks noChangeAspect="1"/>
          </p:cNvGrpSpPr>
          <p:nvPr/>
        </p:nvGrpSpPr>
        <p:grpSpPr bwMode="auto">
          <a:xfrm>
            <a:off x="669925" y="2624138"/>
            <a:ext cx="7672388" cy="3660775"/>
            <a:chOff x="839788" y="915240"/>
            <a:chExt cx="10962375" cy="5228843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788" y="915240"/>
              <a:ext cx="10340879" cy="52288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9681364" y="3425356"/>
              <a:ext cx="1501571" cy="12244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/>
            <a:srcRect l="4103" t="255"/>
            <a:stretch/>
          </p:blipFill>
          <p:spPr>
            <a:xfrm>
              <a:off x="10942502" y="3123780"/>
              <a:ext cx="859661" cy="301576"/>
            </a:xfrm>
            <a:prstGeom prst="rect">
              <a:avLst/>
            </a:prstGeom>
            <a:ln w="38100">
              <a:solidFill>
                <a:srgbClr val="00B05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pPr eaLnBrk="1" hangingPunct="1"/>
            <a:r>
              <a:rPr lang="ru-RU"/>
              <a:t>Задача-5 ЦРРЛ. Оптимизация интервалов</a:t>
            </a:r>
          </a:p>
        </p:txBody>
      </p:sp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3" y="1128713"/>
            <a:ext cx="518636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5"/>
          <p:cNvPicPr>
            <a:picLocks noChangeAspect="1" noChangeArrowheads="1"/>
          </p:cNvPicPr>
          <p:nvPr/>
        </p:nvPicPr>
        <p:blipFill>
          <a:blip r:embed="rId3"/>
          <a:srcRect r="3374"/>
          <a:stretch>
            <a:fillRect/>
          </a:stretch>
        </p:blipFill>
        <p:spPr bwMode="auto">
          <a:xfrm>
            <a:off x="6137275" y="1128713"/>
            <a:ext cx="524351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948" name="Группа 3"/>
          <p:cNvGrpSpPr>
            <a:grpSpLocks/>
          </p:cNvGrpSpPr>
          <p:nvPr/>
        </p:nvGrpSpPr>
        <p:grpSpPr bwMode="auto">
          <a:xfrm>
            <a:off x="4430713" y="1128713"/>
            <a:ext cx="2776537" cy="514350"/>
            <a:chOff x="4598192" y="4105275"/>
            <a:chExt cx="2776536" cy="514350"/>
          </a:xfrm>
        </p:grpSpPr>
        <p:pic>
          <p:nvPicPr>
            <p:cNvPr id="82952" name="Picture 7"/>
            <p:cNvPicPr>
              <a:picLocks noChangeAspect="1" noChangeArrowheads="1"/>
            </p:cNvPicPr>
            <p:nvPr/>
          </p:nvPicPr>
          <p:blipFill>
            <a:blip r:embed="rId4"/>
            <a:srcRect l="72493"/>
            <a:stretch>
              <a:fillRect/>
            </a:stretch>
          </p:blipFill>
          <p:spPr bwMode="auto">
            <a:xfrm>
              <a:off x="6460329" y="4105275"/>
              <a:ext cx="914399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53" name="Picture 6"/>
            <p:cNvPicPr>
              <a:picLocks noChangeAspect="1" noChangeArrowheads="1"/>
            </p:cNvPicPr>
            <p:nvPr/>
          </p:nvPicPr>
          <p:blipFill>
            <a:blip r:embed="rId4"/>
            <a:srcRect r="43983"/>
            <a:stretch>
              <a:fillRect/>
            </a:stretch>
          </p:blipFill>
          <p:spPr bwMode="auto">
            <a:xfrm>
              <a:off x="4598192" y="4105275"/>
              <a:ext cx="1862137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949" name="TextBox 4"/>
          <p:cNvSpPr txBox="1">
            <a:spLocks noChangeArrowheads="1"/>
          </p:cNvSpPr>
          <p:nvPr/>
        </p:nvSpPr>
        <p:spPr bwMode="auto">
          <a:xfrm>
            <a:off x="2816225" y="6240463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30-30</a:t>
            </a:r>
          </a:p>
        </p:txBody>
      </p:sp>
      <p:sp>
        <p:nvSpPr>
          <p:cNvPr id="82950" name="TextBox 11"/>
          <p:cNvSpPr txBox="1">
            <a:spLocks noChangeArrowheads="1"/>
          </p:cNvSpPr>
          <p:nvPr/>
        </p:nvSpPr>
        <p:spPr bwMode="auto">
          <a:xfrm>
            <a:off x="8428038" y="6240463"/>
            <a:ext cx="72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22-22</a:t>
            </a:r>
          </a:p>
        </p:txBody>
      </p:sp>
      <p:sp>
        <p:nvSpPr>
          <p:cNvPr id="82951" name="Заголовок 1"/>
          <p:cNvSpPr txBox="1">
            <a:spLocks/>
          </p:cNvSpPr>
          <p:nvPr/>
        </p:nvSpPr>
        <p:spPr bwMode="auto">
          <a:xfrm>
            <a:off x="1095375" y="592138"/>
            <a:ext cx="804068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rgbClr val="335D69"/>
                </a:solidFill>
                <a:cs typeface="Arial" charset="0"/>
              </a:rPr>
              <a:t>Уменьшение зоны радиовидимости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Вопросы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87375" y="2160588"/>
            <a:ext cx="1041082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реализованного подхода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 и состав программного комплекса </a:t>
            </a: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ONEPLAN RPLS</a:t>
            </a:r>
            <a:endParaRPr lang="ru-RU" sz="2000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решения задач поддержки принятия решений по развертыванию сетей беспроводной связи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и направления дальнейшего развития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3"/>
          <p:cNvSpPr>
            <a:spLocks noChangeArrowheads="1"/>
          </p:cNvSpPr>
          <p:nvPr/>
        </p:nvSpPr>
        <p:spPr bwMode="auto">
          <a:xfrm>
            <a:off x="1246188" y="1012825"/>
            <a:ext cx="9699625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и направления развития</a:t>
            </a:r>
          </a:p>
          <a:p>
            <a:pPr marL="342900" indent="-342900">
              <a:buFontTx/>
              <a:buAutoNum type="arabicPeriod"/>
              <a:defRPr/>
            </a:pPr>
            <a:endParaRPr lang="ru-RU" sz="2400" dirty="0">
              <a:solidFill>
                <a:srgbClr val="335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  <a:defRPr/>
            </a:pPr>
            <a:r>
              <a:rPr lang="ru-RU" sz="22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методик расчёта показателей эффективности функционирования сети связи с учётом особенностей современных технологий в различных диапазонах радиочастотного спектра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  <a:defRPr/>
            </a:pPr>
            <a:r>
              <a:rPr lang="ru-RU" sz="22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Уточнение показателей и критериев планирования, методов выбора решения по множеству показателей эффективности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  <a:defRPr/>
            </a:pPr>
            <a:r>
              <a:rPr lang="ru-RU" sz="22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концепции (модели) применения СПО 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  <a:defRPr/>
            </a:pPr>
            <a:r>
              <a:rPr lang="ru-RU" sz="22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требований информационной инфраструктуры Вооружённых Сил РФ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  <a:defRPr/>
            </a:pPr>
            <a:r>
              <a:rPr lang="ru-RU" sz="22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смежных задач (радиоразведка, пеленгация, радиолокация, БПЛА и робототехнические комплексы)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4"/>
          <p:cNvSpPr>
            <a:spLocks/>
          </p:cNvSpPr>
          <p:nvPr/>
        </p:nvSpPr>
        <p:spPr bwMode="auto">
          <a:xfrm>
            <a:off x="1963738" y="2101850"/>
            <a:ext cx="8174037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4400">
                <a:solidFill>
                  <a:srgbClr val="A50021"/>
                </a:solidFill>
                <a:latin typeface="Calibri" pitchFamily="34" charset="0"/>
              </a:rPr>
              <a:t>СПАСИБО</a:t>
            </a:r>
            <a:br>
              <a:rPr lang="ru-RU" altLang="ru-RU" sz="4400">
                <a:solidFill>
                  <a:srgbClr val="A50021"/>
                </a:solidFill>
                <a:latin typeface="Calibri" pitchFamily="34" charset="0"/>
              </a:rPr>
            </a:br>
            <a:r>
              <a:rPr lang="ru-RU" altLang="ru-RU" sz="4400">
                <a:solidFill>
                  <a:srgbClr val="A50021"/>
                </a:solidFill>
                <a:latin typeface="Calibri" pitchFamily="34" charset="0"/>
              </a:rPr>
              <a:t>за внимание!</a:t>
            </a:r>
          </a:p>
        </p:txBody>
      </p:sp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1088" y="3933825"/>
            <a:ext cx="739933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8616950" y="1027113"/>
            <a:ext cx="19573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altLang="ru-RU">
                <a:latin typeface="Calibri" pitchFamily="34" charset="0"/>
              </a:rPr>
              <a:t>ООО </a:t>
            </a:r>
            <a:r>
              <a:rPr lang="en-US" altLang="ru-RU">
                <a:latin typeface="Calibri" pitchFamily="34" charset="0"/>
              </a:rPr>
              <a:t>“</a:t>
            </a:r>
            <a:r>
              <a:rPr lang="ru-RU" altLang="ru-RU">
                <a:latin typeface="Calibri" pitchFamily="34" charset="0"/>
              </a:rPr>
              <a:t>ИнфоТел</a:t>
            </a:r>
            <a:r>
              <a:rPr lang="en-US" altLang="ru-RU">
                <a:latin typeface="Calibri" pitchFamily="34" charset="0"/>
              </a:rPr>
              <a:t>”</a:t>
            </a:r>
            <a:endParaRPr lang="ru-RU" altLang="ru-RU">
              <a:latin typeface="Calibri" pitchFamily="34" charset="0"/>
            </a:endParaRPr>
          </a:p>
          <a:p>
            <a:pPr algn="r"/>
            <a:r>
              <a:rPr lang="ru-RU" altLang="ru-RU">
                <a:latin typeface="Calibri" pitchFamily="34" charset="0"/>
              </a:rPr>
              <a:t>Санкт-Петербург</a:t>
            </a:r>
          </a:p>
          <a:p>
            <a:pPr algn="r"/>
            <a:r>
              <a:rPr lang="ru-RU" altLang="ru-RU">
                <a:latin typeface="Calibri" pitchFamily="34" charset="0"/>
              </a:rPr>
              <a:t>(+7 812) 590-77-11</a:t>
            </a:r>
          </a:p>
          <a:p>
            <a:pPr algn="r"/>
            <a:r>
              <a:rPr lang="en-US" altLang="ru-RU">
                <a:latin typeface="Calibri" pitchFamily="34" charset="0"/>
                <a:hlinkClick r:id="rId4"/>
              </a:rPr>
              <a:t>step@rpls.ru</a:t>
            </a:r>
            <a:endParaRPr lang="en-US" altLang="ru-RU">
              <a:latin typeface="Calibri" pitchFamily="34" charset="0"/>
            </a:endParaRPr>
          </a:p>
          <a:p>
            <a:pPr algn="r"/>
            <a:r>
              <a:rPr lang="en-US" altLang="ru-RU">
                <a:latin typeface="Calibri" pitchFamily="34" charset="0"/>
                <a:hlinkClick r:id="rId5"/>
              </a:rPr>
              <a:t>www.rpls.ru</a:t>
            </a:r>
            <a:r>
              <a:rPr lang="en-US" altLang="ru-RU">
                <a:latin typeface="Calibri" pitchFamily="34" charset="0"/>
              </a:rPr>
              <a:t> 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86020" name="Заголовок 2"/>
          <p:cNvSpPr>
            <a:spLocks/>
          </p:cNvSpPr>
          <p:nvPr/>
        </p:nvSpPr>
        <p:spPr bwMode="auto">
          <a:xfrm>
            <a:off x="0" y="0"/>
            <a:ext cx="12192000" cy="692150"/>
          </a:xfrm>
          <a:prstGeom prst="rect">
            <a:avLst/>
          </a:prstGeom>
          <a:solidFill>
            <a:srgbClr val="335D6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altLang="ru-RU" sz="3200" b="1">
                <a:solidFill>
                  <a:schemeClr val="bg1"/>
                </a:solidFill>
                <a:latin typeface="Calibri" pitchFamily="34" charset="0"/>
              </a:rPr>
              <a:t>ОНЕПЛАН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Вопросы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87375" y="2160588"/>
            <a:ext cx="1041082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реализованного подхода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 и состав программного комплекса </a:t>
            </a: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ONEPLAN RPLS</a:t>
            </a:r>
            <a:endParaRPr lang="ru-RU" sz="2000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решения задач поддержки принятия решений по развертыванию сетей беспроводной связи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и направления дальнейшего развития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Внутренние и внешние факторы воздействия на сеть связи</a:t>
            </a:r>
          </a:p>
        </p:txBody>
      </p:sp>
      <p:sp>
        <p:nvSpPr>
          <p:cNvPr id="68" name="CustomShape 2"/>
          <p:cNvSpPr/>
          <p:nvPr/>
        </p:nvSpPr>
        <p:spPr>
          <a:xfrm>
            <a:off x="8166100" y="4525963"/>
            <a:ext cx="3324225" cy="998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Среда распространения радиоволн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;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Радиоклиматические параметры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;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Воздействие противника.</a:t>
            </a:r>
            <a:endParaRPr sz="1400" dirty="0"/>
          </a:p>
        </p:txBody>
      </p:sp>
      <p:sp>
        <p:nvSpPr>
          <p:cNvPr id="69" name="CustomShape 2"/>
          <p:cNvSpPr/>
          <p:nvPr/>
        </p:nvSpPr>
        <p:spPr>
          <a:xfrm>
            <a:off x="8126413" y="3116263"/>
            <a:ext cx="3803650" cy="1031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Топология сети и пространственно-технические характеристики объектов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;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Параметры трафика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</a:t>
            </a:r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Поведение абонентов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;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Состояние частотного ресурса</a:t>
            </a:r>
            <a:endParaRPr sz="1400" dirty="0"/>
          </a:p>
        </p:txBody>
      </p:sp>
      <p:sp>
        <p:nvSpPr>
          <p:cNvPr id="66" name="CustomShape 2"/>
          <p:cNvSpPr/>
          <p:nvPr/>
        </p:nvSpPr>
        <p:spPr>
          <a:xfrm>
            <a:off x="261938" y="3298825"/>
            <a:ext cx="1550987" cy="5635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Технологии и ТТХ</a:t>
            </a:r>
            <a:endParaRPr sz="1400" dirty="0"/>
          </a:p>
        </p:txBody>
      </p:sp>
      <p:sp>
        <p:nvSpPr>
          <p:cNvPr id="38" name="Freeform 4"/>
          <p:cNvSpPr>
            <a:spLocks/>
          </p:cNvSpPr>
          <p:nvPr/>
        </p:nvSpPr>
        <p:spPr bwMode="auto">
          <a:xfrm>
            <a:off x="3213100" y="3119438"/>
            <a:ext cx="2571750" cy="2317750"/>
          </a:xfrm>
          <a:custGeom>
            <a:avLst/>
            <a:gdLst>
              <a:gd name="T0" fmla="*/ 0 w 1276"/>
              <a:gd name="T1" fmla="*/ 637 h 1275"/>
              <a:gd name="T2" fmla="*/ 5 w 1276"/>
              <a:gd name="T3" fmla="*/ 567 h 1275"/>
              <a:gd name="T4" fmla="*/ 15 w 1276"/>
              <a:gd name="T5" fmla="*/ 495 h 1275"/>
              <a:gd name="T6" fmla="*/ 37 w 1276"/>
              <a:gd name="T7" fmla="*/ 427 h 1275"/>
              <a:gd name="T8" fmla="*/ 62 w 1276"/>
              <a:gd name="T9" fmla="*/ 361 h 1275"/>
              <a:gd name="T10" fmla="*/ 98 w 1276"/>
              <a:gd name="T11" fmla="*/ 297 h 1275"/>
              <a:gd name="T12" fmla="*/ 139 w 1276"/>
              <a:gd name="T13" fmla="*/ 240 h 1275"/>
              <a:gd name="T14" fmla="*/ 187 w 1276"/>
              <a:gd name="T15" fmla="*/ 187 h 1275"/>
              <a:gd name="T16" fmla="*/ 241 w 1276"/>
              <a:gd name="T17" fmla="*/ 140 h 1275"/>
              <a:gd name="T18" fmla="*/ 298 w 1276"/>
              <a:gd name="T19" fmla="*/ 98 h 1275"/>
              <a:gd name="T20" fmla="*/ 362 w 1276"/>
              <a:gd name="T21" fmla="*/ 64 h 1275"/>
              <a:gd name="T22" fmla="*/ 428 w 1276"/>
              <a:gd name="T23" fmla="*/ 36 h 1275"/>
              <a:gd name="T24" fmla="*/ 496 w 1276"/>
              <a:gd name="T25" fmla="*/ 17 h 1275"/>
              <a:gd name="T26" fmla="*/ 566 w 1276"/>
              <a:gd name="T27" fmla="*/ 4 h 1275"/>
              <a:gd name="T28" fmla="*/ 638 w 1276"/>
              <a:gd name="T29" fmla="*/ 0 h 1275"/>
              <a:gd name="T30" fmla="*/ 708 w 1276"/>
              <a:gd name="T31" fmla="*/ 4 h 1275"/>
              <a:gd name="T32" fmla="*/ 778 w 1276"/>
              <a:gd name="T33" fmla="*/ 17 h 1275"/>
              <a:gd name="T34" fmla="*/ 848 w 1276"/>
              <a:gd name="T35" fmla="*/ 36 h 1275"/>
              <a:gd name="T36" fmla="*/ 914 w 1276"/>
              <a:gd name="T37" fmla="*/ 64 h 1275"/>
              <a:gd name="T38" fmla="*/ 976 w 1276"/>
              <a:gd name="T39" fmla="*/ 98 h 1275"/>
              <a:gd name="T40" fmla="*/ 1036 w 1276"/>
              <a:gd name="T41" fmla="*/ 140 h 1275"/>
              <a:gd name="T42" fmla="*/ 1089 w 1276"/>
              <a:gd name="T43" fmla="*/ 187 h 1275"/>
              <a:gd name="T44" fmla="*/ 1135 w 1276"/>
              <a:gd name="T45" fmla="*/ 240 h 1275"/>
              <a:gd name="T46" fmla="*/ 1178 w 1276"/>
              <a:gd name="T47" fmla="*/ 297 h 1275"/>
              <a:gd name="T48" fmla="*/ 1212 w 1276"/>
              <a:gd name="T49" fmla="*/ 361 h 1275"/>
              <a:gd name="T50" fmla="*/ 1240 w 1276"/>
              <a:gd name="T51" fmla="*/ 427 h 1275"/>
              <a:gd name="T52" fmla="*/ 1259 w 1276"/>
              <a:gd name="T53" fmla="*/ 495 h 1275"/>
              <a:gd name="T54" fmla="*/ 1271 w 1276"/>
              <a:gd name="T55" fmla="*/ 567 h 1275"/>
              <a:gd name="T56" fmla="*/ 1276 w 1276"/>
              <a:gd name="T57" fmla="*/ 637 h 1275"/>
              <a:gd name="T58" fmla="*/ 1271 w 1276"/>
              <a:gd name="T59" fmla="*/ 710 h 1275"/>
              <a:gd name="T60" fmla="*/ 1259 w 1276"/>
              <a:gd name="T61" fmla="*/ 780 h 1275"/>
              <a:gd name="T62" fmla="*/ 1240 w 1276"/>
              <a:gd name="T63" fmla="*/ 848 h 1275"/>
              <a:gd name="T64" fmla="*/ 1212 w 1276"/>
              <a:gd name="T65" fmla="*/ 913 h 1275"/>
              <a:gd name="T66" fmla="*/ 1178 w 1276"/>
              <a:gd name="T67" fmla="*/ 977 h 1275"/>
              <a:gd name="T68" fmla="*/ 1135 w 1276"/>
              <a:gd name="T69" fmla="*/ 1035 h 1275"/>
              <a:gd name="T70" fmla="*/ 1089 w 1276"/>
              <a:gd name="T71" fmla="*/ 1088 h 1275"/>
              <a:gd name="T72" fmla="*/ 1036 w 1276"/>
              <a:gd name="T73" fmla="*/ 1137 h 1275"/>
              <a:gd name="T74" fmla="*/ 976 w 1276"/>
              <a:gd name="T75" fmla="*/ 1177 h 1275"/>
              <a:gd name="T76" fmla="*/ 914 w 1276"/>
              <a:gd name="T77" fmla="*/ 1211 h 1275"/>
              <a:gd name="T78" fmla="*/ 848 w 1276"/>
              <a:gd name="T79" fmla="*/ 1239 h 1275"/>
              <a:gd name="T80" fmla="*/ 778 w 1276"/>
              <a:gd name="T81" fmla="*/ 1260 h 1275"/>
              <a:gd name="T82" fmla="*/ 708 w 1276"/>
              <a:gd name="T83" fmla="*/ 1270 h 1275"/>
              <a:gd name="T84" fmla="*/ 638 w 1276"/>
              <a:gd name="T85" fmla="*/ 1275 h 1275"/>
              <a:gd name="T86" fmla="*/ 566 w 1276"/>
              <a:gd name="T87" fmla="*/ 1270 h 1275"/>
              <a:gd name="T88" fmla="*/ 496 w 1276"/>
              <a:gd name="T89" fmla="*/ 1260 h 1275"/>
              <a:gd name="T90" fmla="*/ 428 w 1276"/>
              <a:gd name="T91" fmla="*/ 1239 h 1275"/>
              <a:gd name="T92" fmla="*/ 362 w 1276"/>
              <a:gd name="T93" fmla="*/ 1211 h 1275"/>
              <a:gd name="T94" fmla="*/ 298 w 1276"/>
              <a:gd name="T95" fmla="*/ 1177 h 1275"/>
              <a:gd name="T96" fmla="*/ 241 w 1276"/>
              <a:gd name="T97" fmla="*/ 1137 h 1275"/>
              <a:gd name="T98" fmla="*/ 187 w 1276"/>
              <a:gd name="T99" fmla="*/ 1088 h 1275"/>
              <a:gd name="T100" fmla="*/ 139 w 1276"/>
              <a:gd name="T101" fmla="*/ 1035 h 1275"/>
              <a:gd name="T102" fmla="*/ 98 w 1276"/>
              <a:gd name="T103" fmla="*/ 977 h 1275"/>
              <a:gd name="T104" fmla="*/ 62 w 1276"/>
              <a:gd name="T105" fmla="*/ 913 h 1275"/>
              <a:gd name="T106" fmla="*/ 37 w 1276"/>
              <a:gd name="T107" fmla="*/ 848 h 1275"/>
              <a:gd name="T108" fmla="*/ 15 w 1276"/>
              <a:gd name="T109" fmla="*/ 780 h 1275"/>
              <a:gd name="T110" fmla="*/ 5 w 1276"/>
              <a:gd name="T111" fmla="*/ 710 h 1275"/>
              <a:gd name="T112" fmla="*/ 0 w 1276"/>
              <a:gd name="T113" fmla="*/ 637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76" h="1275">
                <a:moveTo>
                  <a:pt x="0" y="637"/>
                </a:moveTo>
                <a:lnTo>
                  <a:pt x="5" y="567"/>
                </a:lnTo>
                <a:lnTo>
                  <a:pt x="15" y="495"/>
                </a:lnTo>
                <a:lnTo>
                  <a:pt x="37" y="427"/>
                </a:lnTo>
                <a:lnTo>
                  <a:pt x="62" y="361"/>
                </a:lnTo>
                <a:lnTo>
                  <a:pt x="98" y="297"/>
                </a:lnTo>
                <a:lnTo>
                  <a:pt x="139" y="240"/>
                </a:lnTo>
                <a:lnTo>
                  <a:pt x="187" y="187"/>
                </a:lnTo>
                <a:lnTo>
                  <a:pt x="241" y="140"/>
                </a:lnTo>
                <a:lnTo>
                  <a:pt x="298" y="98"/>
                </a:lnTo>
                <a:lnTo>
                  <a:pt x="362" y="64"/>
                </a:lnTo>
                <a:lnTo>
                  <a:pt x="428" y="36"/>
                </a:lnTo>
                <a:lnTo>
                  <a:pt x="496" y="17"/>
                </a:lnTo>
                <a:lnTo>
                  <a:pt x="566" y="4"/>
                </a:lnTo>
                <a:lnTo>
                  <a:pt x="638" y="0"/>
                </a:lnTo>
                <a:lnTo>
                  <a:pt x="708" y="4"/>
                </a:lnTo>
                <a:lnTo>
                  <a:pt x="778" y="17"/>
                </a:lnTo>
                <a:lnTo>
                  <a:pt x="848" y="36"/>
                </a:lnTo>
                <a:lnTo>
                  <a:pt x="914" y="64"/>
                </a:lnTo>
                <a:lnTo>
                  <a:pt x="976" y="98"/>
                </a:lnTo>
                <a:lnTo>
                  <a:pt x="1036" y="140"/>
                </a:lnTo>
                <a:lnTo>
                  <a:pt x="1089" y="187"/>
                </a:lnTo>
                <a:lnTo>
                  <a:pt x="1135" y="240"/>
                </a:lnTo>
                <a:lnTo>
                  <a:pt x="1178" y="297"/>
                </a:lnTo>
                <a:lnTo>
                  <a:pt x="1212" y="361"/>
                </a:lnTo>
                <a:lnTo>
                  <a:pt x="1240" y="427"/>
                </a:lnTo>
                <a:lnTo>
                  <a:pt x="1259" y="495"/>
                </a:lnTo>
                <a:lnTo>
                  <a:pt x="1271" y="567"/>
                </a:lnTo>
                <a:lnTo>
                  <a:pt x="1276" y="637"/>
                </a:lnTo>
                <a:lnTo>
                  <a:pt x="1271" y="710"/>
                </a:lnTo>
                <a:lnTo>
                  <a:pt x="1259" y="780"/>
                </a:lnTo>
                <a:lnTo>
                  <a:pt x="1240" y="848"/>
                </a:lnTo>
                <a:lnTo>
                  <a:pt x="1212" y="913"/>
                </a:lnTo>
                <a:lnTo>
                  <a:pt x="1178" y="977"/>
                </a:lnTo>
                <a:lnTo>
                  <a:pt x="1135" y="1035"/>
                </a:lnTo>
                <a:lnTo>
                  <a:pt x="1089" y="1088"/>
                </a:lnTo>
                <a:lnTo>
                  <a:pt x="1036" y="1137"/>
                </a:lnTo>
                <a:lnTo>
                  <a:pt x="976" y="1177"/>
                </a:lnTo>
                <a:lnTo>
                  <a:pt x="914" y="1211"/>
                </a:lnTo>
                <a:lnTo>
                  <a:pt x="848" y="1239"/>
                </a:lnTo>
                <a:lnTo>
                  <a:pt x="778" y="1260"/>
                </a:lnTo>
                <a:lnTo>
                  <a:pt x="708" y="1270"/>
                </a:lnTo>
                <a:lnTo>
                  <a:pt x="638" y="1275"/>
                </a:lnTo>
                <a:lnTo>
                  <a:pt x="566" y="1270"/>
                </a:lnTo>
                <a:lnTo>
                  <a:pt x="496" y="1260"/>
                </a:lnTo>
                <a:lnTo>
                  <a:pt x="428" y="1239"/>
                </a:lnTo>
                <a:lnTo>
                  <a:pt x="362" y="1211"/>
                </a:lnTo>
                <a:lnTo>
                  <a:pt x="298" y="1177"/>
                </a:lnTo>
                <a:lnTo>
                  <a:pt x="241" y="1137"/>
                </a:lnTo>
                <a:lnTo>
                  <a:pt x="187" y="1088"/>
                </a:lnTo>
                <a:lnTo>
                  <a:pt x="139" y="1035"/>
                </a:lnTo>
                <a:lnTo>
                  <a:pt x="98" y="977"/>
                </a:lnTo>
                <a:lnTo>
                  <a:pt x="62" y="913"/>
                </a:lnTo>
                <a:lnTo>
                  <a:pt x="37" y="848"/>
                </a:lnTo>
                <a:lnTo>
                  <a:pt x="15" y="780"/>
                </a:lnTo>
                <a:lnTo>
                  <a:pt x="5" y="710"/>
                </a:lnTo>
                <a:lnTo>
                  <a:pt x="0" y="637"/>
                </a:lnTo>
                <a:close/>
              </a:path>
            </a:pathLst>
          </a:custGeom>
          <a:solidFill>
            <a:srgbClr val="33CCCC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>
            <a:off x="3757613" y="3587750"/>
            <a:ext cx="1576387" cy="1420813"/>
          </a:xfrm>
          <a:custGeom>
            <a:avLst/>
            <a:gdLst>
              <a:gd name="T0" fmla="*/ 0 w 782"/>
              <a:gd name="T1" fmla="*/ 391 h 782"/>
              <a:gd name="T2" fmla="*/ 4 w 782"/>
              <a:gd name="T3" fmla="*/ 336 h 782"/>
              <a:gd name="T4" fmla="*/ 15 w 782"/>
              <a:gd name="T5" fmla="*/ 281 h 782"/>
              <a:gd name="T6" fmla="*/ 34 w 782"/>
              <a:gd name="T7" fmla="*/ 230 h 782"/>
              <a:gd name="T8" fmla="*/ 62 w 782"/>
              <a:gd name="T9" fmla="*/ 181 h 782"/>
              <a:gd name="T10" fmla="*/ 96 w 782"/>
              <a:gd name="T11" fmla="*/ 136 h 782"/>
              <a:gd name="T12" fmla="*/ 134 w 782"/>
              <a:gd name="T13" fmla="*/ 96 h 782"/>
              <a:gd name="T14" fmla="*/ 179 w 782"/>
              <a:gd name="T15" fmla="*/ 62 h 782"/>
              <a:gd name="T16" fmla="*/ 227 w 782"/>
              <a:gd name="T17" fmla="*/ 37 h 782"/>
              <a:gd name="T18" fmla="*/ 281 w 782"/>
              <a:gd name="T19" fmla="*/ 17 h 782"/>
              <a:gd name="T20" fmla="*/ 336 w 782"/>
              <a:gd name="T21" fmla="*/ 5 h 782"/>
              <a:gd name="T22" fmla="*/ 391 w 782"/>
              <a:gd name="T23" fmla="*/ 0 h 782"/>
              <a:gd name="T24" fmla="*/ 446 w 782"/>
              <a:gd name="T25" fmla="*/ 5 h 782"/>
              <a:gd name="T26" fmla="*/ 499 w 782"/>
              <a:gd name="T27" fmla="*/ 17 h 782"/>
              <a:gd name="T28" fmla="*/ 553 w 782"/>
              <a:gd name="T29" fmla="*/ 37 h 782"/>
              <a:gd name="T30" fmla="*/ 601 w 782"/>
              <a:gd name="T31" fmla="*/ 62 h 782"/>
              <a:gd name="T32" fmla="*/ 646 w 782"/>
              <a:gd name="T33" fmla="*/ 96 h 782"/>
              <a:gd name="T34" fmla="*/ 687 w 782"/>
              <a:gd name="T35" fmla="*/ 136 h 782"/>
              <a:gd name="T36" fmla="*/ 718 w 782"/>
              <a:gd name="T37" fmla="*/ 181 h 782"/>
              <a:gd name="T38" fmla="*/ 746 w 782"/>
              <a:gd name="T39" fmla="*/ 230 h 782"/>
              <a:gd name="T40" fmla="*/ 765 w 782"/>
              <a:gd name="T41" fmla="*/ 281 h 782"/>
              <a:gd name="T42" fmla="*/ 778 w 782"/>
              <a:gd name="T43" fmla="*/ 336 h 782"/>
              <a:gd name="T44" fmla="*/ 782 w 782"/>
              <a:gd name="T45" fmla="*/ 391 h 782"/>
              <a:gd name="T46" fmla="*/ 778 w 782"/>
              <a:gd name="T47" fmla="*/ 447 h 782"/>
              <a:gd name="T48" fmla="*/ 765 w 782"/>
              <a:gd name="T49" fmla="*/ 502 h 782"/>
              <a:gd name="T50" fmla="*/ 746 w 782"/>
              <a:gd name="T51" fmla="*/ 553 h 782"/>
              <a:gd name="T52" fmla="*/ 718 w 782"/>
              <a:gd name="T53" fmla="*/ 604 h 782"/>
              <a:gd name="T54" fmla="*/ 687 w 782"/>
              <a:gd name="T55" fmla="*/ 648 h 782"/>
              <a:gd name="T56" fmla="*/ 646 w 782"/>
              <a:gd name="T57" fmla="*/ 687 h 782"/>
              <a:gd name="T58" fmla="*/ 601 w 782"/>
              <a:gd name="T59" fmla="*/ 721 h 782"/>
              <a:gd name="T60" fmla="*/ 553 w 782"/>
              <a:gd name="T61" fmla="*/ 746 h 782"/>
              <a:gd name="T62" fmla="*/ 499 w 782"/>
              <a:gd name="T63" fmla="*/ 767 h 782"/>
              <a:gd name="T64" fmla="*/ 446 w 782"/>
              <a:gd name="T65" fmla="*/ 778 h 782"/>
              <a:gd name="T66" fmla="*/ 391 w 782"/>
              <a:gd name="T67" fmla="*/ 782 h 782"/>
              <a:gd name="T68" fmla="*/ 336 w 782"/>
              <a:gd name="T69" fmla="*/ 778 h 782"/>
              <a:gd name="T70" fmla="*/ 281 w 782"/>
              <a:gd name="T71" fmla="*/ 767 h 782"/>
              <a:gd name="T72" fmla="*/ 227 w 782"/>
              <a:gd name="T73" fmla="*/ 746 h 782"/>
              <a:gd name="T74" fmla="*/ 179 w 782"/>
              <a:gd name="T75" fmla="*/ 721 h 782"/>
              <a:gd name="T76" fmla="*/ 134 w 782"/>
              <a:gd name="T77" fmla="*/ 687 h 782"/>
              <a:gd name="T78" fmla="*/ 96 w 782"/>
              <a:gd name="T79" fmla="*/ 648 h 782"/>
              <a:gd name="T80" fmla="*/ 62 w 782"/>
              <a:gd name="T81" fmla="*/ 604 h 782"/>
              <a:gd name="T82" fmla="*/ 34 w 782"/>
              <a:gd name="T83" fmla="*/ 553 h 782"/>
              <a:gd name="T84" fmla="*/ 15 w 782"/>
              <a:gd name="T85" fmla="*/ 502 h 782"/>
              <a:gd name="T86" fmla="*/ 4 w 782"/>
              <a:gd name="T87" fmla="*/ 447 h 782"/>
              <a:gd name="T88" fmla="*/ 0 w 782"/>
              <a:gd name="T89" fmla="*/ 391 h 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82" h="782">
                <a:moveTo>
                  <a:pt x="0" y="391"/>
                </a:moveTo>
                <a:lnTo>
                  <a:pt x="4" y="336"/>
                </a:lnTo>
                <a:lnTo>
                  <a:pt x="15" y="281"/>
                </a:lnTo>
                <a:lnTo>
                  <a:pt x="34" y="230"/>
                </a:lnTo>
                <a:lnTo>
                  <a:pt x="62" y="181"/>
                </a:lnTo>
                <a:lnTo>
                  <a:pt x="96" y="136"/>
                </a:lnTo>
                <a:lnTo>
                  <a:pt x="134" y="96"/>
                </a:lnTo>
                <a:lnTo>
                  <a:pt x="179" y="62"/>
                </a:lnTo>
                <a:lnTo>
                  <a:pt x="227" y="37"/>
                </a:lnTo>
                <a:lnTo>
                  <a:pt x="281" y="17"/>
                </a:lnTo>
                <a:lnTo>
                  <a:pt x="336" y="5"/>
                </a:lnTo>
                <a:lnTo>
                  <a:pt x="391" y="0"/>
                </a:lnTo>
                <a:lnTo>
                  <a:pt x="446" y="5"/>
                </a:lnTo>
                <a:lnTo>
                  <a:pt x="499" y="17"/>
                </a:lnTo>
                <a:lnTo>
                  <a:pt x="553" y="37"/>
                </a:lnTo>
                <a:lnTo>
                  <a:pt x="601" y="62"/>
                </a:lnTo>
                <a:lnTo>
                  <a:pt x="646" y="96"/>
                </a:lnTo>
                <a:lnTo>
                  <a:pt x="687" y="136"/>
                </a:lnTo>
                <a:lnTo>
                  <a:pt x="718" y="181"/>
                </a:lnTo>
                <a:lnTo>
                  <a:pt x="746" y="230"/>
                </a:lnTo>
                <a:lnTo>
                  <a:pt x="765" y="281"/>
                </a:lnTo>
                <a:lnTo>
                  <a:pt x="778" y="336"/>
                </a:lnTo>
                <a:lnTo>
                  <a:pt x="782" y="391"/>
                </a:lnTo>
                <a:lnTo>
                  <a:pt x="778" y="447"/>
                </a:lnTo>
                <a:lnTo>
                  <a:pt x="765" y="502"/>
                </a:lnTo>
                <a:lnTo>
                  <a:pt x="746" y="553"/>
                </a:lnTo>
                <a:lnTo>
                  <a:pt x="718" y="604"/>
                </a:lnTo>
                <a:lnTo>
                  <a:pt x="687" y="648"/>
                </a:lnTo>
                <a:lnTo>
                  <a:pt x="646" y="687"/>
                </a:lnTo>
                <a:lnTo>
                  <a:pt x="601" y="721"/>
                </a:lnTo>
                <a:lnTo>
                  <a:pt x="553" y="746"/>
                </a:lnTo>
                <a:lnTo>
                  <a:pt x="499" y="767"/>
                </a:lnTo>
                <a:lnTo>
                  <a:pt x="446" y="778"/>
                </a:lnTo>
                <a:lnTo>
                  <a:pt x="391" y="782"/>
                </a:lnTo>
                <a:lnTo>
                  <a:pt x="336" y="778"/>
                </a:lnTo>
                <a:lnTo>
                  <a:pt x="281" y="767"/>
                </a:lnTo>
                <a:lnTo>
                  <a:pt x="227" y="746"/>
                </a:lnTo>
                <a:lnTo>
                  <a:pt x="179" y="721"/>
                </a:lnTo>
                <a:lnTo>
                  <a:pt x="134" y="687"/>
                </a:lnTo>
                <a:lnTo>
                  <a:pt x="96" y="648"/>
                </a:lnTo>
                <a:lnTo>
                  <a:pt x="62" y="604"/>
                </a:lnTo>
                <a:lnTo>
                  <a:pt x="34" y="553"/>
                </a:lnTo>
                <a:lnTo>
                  <a:pt x="15" y="502"/>
                </a:lnTo>
                <a:lnTo>
                  <a:pt x="4" y="447"/>
                </a:lnTo>
                <a:lnTo>
                  <a:pt x="0" y="391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0" name="Freeform 6"/>
          <p:cNvSpPr>
            <a:spLocks/>
          </p:cNvSpPr>
          <p:nvPr/>
        </p:nvSpPr>
        <p:spPr bwMode="auto">
          <a:xfrm>
            <a:off x="3871913" y="3584575"/>
            <a:ext cx="1343025" cy="1047750"/>
          </a:xfrm>
          <a:custGeom>
            <a:avLst/>
            <a:gdLst>
              <a:gd name="T0" fmla="*/ 666 w 666"/>
              <a:gd name="T1" fmla="*/ 576 h 576"/>
              <a:gd name="T2" fmla="*/ 334 w 666"/>
              <a:gd name="T3" fmla="*/ 0 h 576"/>
              <a:gd name="T4" fmla="*/ 0 w 666"/>
              <a:gd name="T5" fmla="*/ 576 h 576"/>
              <a:gd name="T6" fmla="*/ 666 w 666"/>
              <a:gd name="T7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6" h="576">
                <a:moveTo>
                  <a:pt x="666" y="576"/>
                </a:moveTo>
                <a:lnTo>
                  <a:pt x="334" y="0"/>
                </a:lnTo>
                <a:lnTo>
                  <a:pt x="0" y="576"/>
                </a:lnTo>
                <a:lnTo>
                  <a:pt x="666" y="576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4186238" y="3970338"/>
            <a:ext cx="768350" cy="549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>
                <a:solidFill>
                  <a:srgbClr val="000099"/>
                </a:solidFill>
                <a:latin typeface="Arial" panose="020B0604020202020204" pitchFamily="34" charset="0"/>
              </a:rPr>
              <a:t>Сеть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>
                <a:solidFill>
                  <a:srgbClr val="000099"/>
                </a:solidFill>
                <a:latin typeface="Arial" panose="020B0604020202020204" pitchFamily="34" charset="0"/>
              </a:rPr>
              <a:t>связи</a:t>
            </a:r>
            <a:endParaRPr lang="ru-RU" altLang="ru-RU" sz="1400" b="1" ker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2" name="Freeform 8"/>
          <p:cNvSpPr>
            <a:spLocks/>
          </p:cNvSpPr>
          <p:nvPr/>
        </p:nvSpPr>
        <p:spPr bwMode="auto">
          <a:xfrm>
            <a:off x="4225925" y="3136900"/>
            <a:ext cx="639763" cy="673100"/>
          </a:xfrm>
          <a:custGeom>
            <a:avLst/>
            <a:gdLst>
              <a:gd name="T0" fmla="*/ 78 w 318"/>
              <a:gd name="T1" fmla="*/ 0 h 370"/>
              <a:gd name="T2" fmla="*/ 78 w 318"/>
              <a:gd name="T3" fmla="*/ 210 h 370"/>
              <a:gd name="T4" fmla="*/ 0 w 318"/>
              <a:gd name="T5" fmla="*/ 210 h 370"/>
              <a:gd name="T6" fmla="*/ 159 w 318"/>
              <a:gd name="T7" fmla="*/ 370 h 370"/>
              <a:gd name="T8" fmla="*/ 318 w 318"/>
              <a:gd name="T9" fmla="*/ 210 h 370"/>
              <a:gd name="T10" fmla="*/ 238 w 318"/>
              <a:gd name="T11" fmla="*/ 210 h 370"/>
              <a:gd name="T12" fmla="*/ 238 w 318"/>
              <a:gd name="T13" fmla="*/ 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8" h="370">
                <a:moveTo>
                  <a:pt x="78" y="0"/>
                </a:moveTo>
                <a:lnTo>
                  <a:pt x="78" y="210"/>
                </a:lnTo>
                <a:lnTo>
                  <a:pt x="0" y="210"/>
                </a:lnTo>
                <a:lnTo>
                  <a:pt x="159" y="370"/>
                </a:lnTo>
                <a:lnTo>
                  <a:pt x="318" y="210"/>
                </a:lnTo>
                <a:lnTo>
                  <a:pt x="238" y="210"/>
                </a:lnTo>
                <a:lnTo>
                  <a:pt x="238" y="0"/>
                </a:lnTo>
              </a:path>
            </a:pathLst>
          </a:custGeom>
          <a:solidFill>
            <a:srgbClr val="FF66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3" name="Freeform 9"/>
          <p:cNvSpPr>
            <a:spLocks/>
          </p:cNvSpPr>
          <p:nvPr/>
        </p:nvSpPr>
        <p:spPr bwMode="auto">
          <a:xfrm>
            <a:off x="3344863" y="4427538"/>
            <a:ext cx="746125" cy="590550"/>
          </a:xfrm>
          <a:custGeom>
            <a:avLst/>
            <a:gdLst>
              <a:gd name="T0" fmla="*/ 83 w 370"/>
              <a:gd name="T1" fmla="*/ 325 h 325"/>
              <a:gd name="T2" fmla="*/ 278 w 370"/>
              <a:gd name="T3" fmla="*/ 203 h 325"/>
              <a:gd name="T4" fmla="*/ 319 w 370"/>
              <a:gd name="T5" fmla="*/ 271 h 325"/>
              <a:gd name="T6" fmla="*/ 370 w 370"/>
              <a:gd name="T7" fmla="*/ 51 h 325"/>
              <a:gd name="T8" fmla="*/ 151 w 370"/>
              <a:gd name="T9" fmla="*/ 0 h 325"/>
              <a:gd name="T10" fmla="*/ 193 w 370"/>
              <a:gd name="T11" fmla="*/ 68 h 325"/>
              <a:gd name="T12" fmla="*/ 0 w 370"/>
              <a:gd name="T13" fmla="*/ 189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0" h="325">
                <a:moveTo>
                  <a:pt x="83" y="325"/>
                </a:moveTo>
                <a:lnTo>
                  <a:pt x="278" y="203"/>
                </a:lnTo>
                <a:lnTo>
                  <a:pt x="319" y="271"/>
                </a:lnTo>
                <a:lnTo>
                  <a:pt x="370" y="51"/>
                </a:lnTo>
                <a:lnTo>
                  <a:pt x="151" y="0"/>
                </a:lnTo>
                <a:lnTo>
                  <a:pt x="193" y="68"/>
                </a:lnTo>
                <a:lnTo>
                  <a:pt x="0" y="189"/>
                </a:lnTo>
              </a:path>
            </a:pathLst>
          </a:custGeom>
          <a:solidFill>
            <a:srgbClr val="FF66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4" name="Freeform 10"/>
          <p:cNvSpPr>
            <a:spLocks/>
          </p:cNvSpPr>
          <p:nvPr/>
        </p:nvSpPr>
        <p:spPr bwMode="auto">
          <a:xfrm>
            <a:off x="4962525" y="4424363"/>
            <a:ext cx="709613" cy="573087"/>
          </a:xfrm>
          <a:custGeom>
            <a:avLst/>
            <a:gdLst>
              <a:gd name="T0" fmla="*/ 263 w 352"/>
              <a:gd name="T1" fmla="*/ 316 h 316"/>
              <a:gd name="T2" fmla="*/ 87 w 352"/>
              <a:gd name="T3" fmla="*/ 200 h 316"/>
              <a:gd name="T4" fmla="*/ 44 w 352"/>
              <a:gd name="T5" fmla="*/ 265 h 316"/>
              <a:gd name="T6" fmla="*/ 0 w 352"/>
              <a:gd name="T7" fmla="*/ 45 h 316"/>
              <a:gd name="T8" fmla="*/ 221 w 352"/>
              <a:gd name="T9" fmla="*/ 0 h 316"/>
              <a:gd name="T10" fmla="*/ 176 w 352"/>
              <a:gd name="T11" fmla="*/ 68 h 316"/>
              <a:gd name="T12" fmla="*/ 352 w 352"/>
              <a:gd name="T13" fmla="*/ 185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2" h="316">
                <a:moveTo>
                  <a:pt x="263" y="316"/>
                </a:moveTo>
                <a:lnTo>
                  <a:pt x="87" y="200"/>
                </a:lnTo>
                <a:lnTo>
                  <a:pt x="44" y="265"/>
                </a:lnTo>
                <a:lnTo>
                  <a:pt x="0" y="45"/>
                </a:lnTo>
                <a:lnTo>
                  <a:pt x="221" y="0"/>
                </a:lnTo>
                <a:lnTo>
                  <a:pt x="176" y="68"/>
                </a:lnTo>
                <a:lnTo>
                  <a:pt x="352" y="185"/>
                </a:lnTo>
              </a:path>
            </a:pathLst>
          </a:custGeom>
          <a:solidFill>
            <a:srgbClr val="FF66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5" name="Line 11"/>
          <p:cNvSpPr>
            <a:spLocks noChangeShapeType="1"/>
          </p:cNvSpPr>
          <p:nvPr/>
        </p:nvSpPr>
        <p:spPr bwMode="auto">
          <a:xfrm flipV="1">
            <a:off x="4540250" y="3419475"/>
            <a:ext cx="3175" cy="165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" name="Freeform 12"/>
          <p:cNvSpPr>
            <a:spLocks/>
          </p:cNvSpPr>
          <p:nvPr/>
        </p:nvSpPr>
        <p:spPr bwMode="auto">
          <a:xfrm>
            <a:off x="4460875" y="3287713"/>
            <a:ext cx="165100" cy="152400"/>
          </a:xfrm>
          <a:custGeom>
            <a:avLst/>
            <a:gdLst>
              <a:gd name="T0" fmla="*/ 82 w 82"/>
              <a:gd name="T1" fmla="*/ 83 h 83"/>
              <a:gd name="T2" fmla="*/ 42 w 82"/>
              <a:gd name="T3" fmla="*/ 0 h 83"/>
              <a:gd name="T4" fmla="*/ 0 w 82"/>
              <a:gd name="T5" fmla="*/ 83 h 83"/>
              <a:gd name="T6" fmla="*/ 82 w 82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83">
                <a:moveTo>
                  <a:pt x="82" y="83"/>
                </a:moveTo>
                <a:lnTo>
                  <a:pt x="42" y="0"/>
                </a:lnTo>
                <a:lnTo>
                  <a:pt x="0" y="83"/>
                </a:lnTo>
                <a:lnTo>
                  <a:pt x="82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>
            <a:off x="3670300" y="4632325"/>
            <a:ext cx="196850" cy="115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" name="Freeform 14"/>
          <p:cNvSpPr>
            <a:spLocks/>
          </p:cNvSpPr>
          <p:nvPr/>
        </p:nvSpPr>
        <p:spPr bwMode="auto">
          <a:xfrm>
            <a:off x="3548063" y="4675188"/>
            <a:ext cx="187325" cy="146050"/>
          </a:xfrm>
          <a:custGeom>
            <a:avLst/>
            <a:gdLst>
              <a:gd name="T0" fmla="*/ 47 w 93"/>
              <a:gd name="T1" fmla="*/ 0 h 80"/>
              <a:gd name="T2" fmla="*/ 0 w 93"/>
              <a:gd name="T3" fmla="*/ 80 h 80"/>
              <a:gd name="T4" fmla="*/ 93 w 93"/>
              <a:gd name="T5" fmla="*/ 70 h 80"/>
              <a:gd name="T6" fmla="*/ 47 w 93"/>
              <a:gd name="T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80">
                <a:moveTo>
                  <a:pt x="47" y="0"/>
                </a:moveTo>
                <a:lnTo>
                  <a:pt x="0" y="80"/>
                </a:lnTo>
                <a:lnTo>
                  <a:pt x="93" y="70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5143500" y="4627563"/>
            <a:ext cx="193675" cy="1158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0" name="Freeform 16"/>
          <p:cNvSpPr>
            <a:spLocks/>
          </p:cNvSpPr>
          <p:nvPr/>
        </p:nvSpPr>
        <p:spPr bwMode="auto">
          <a:xfrm>
            <a:off x="5297488" y="4678363"/>
            <a:ext cx="184150" cy="144462"/>
          </a:xfrm>
          <a:custGeom>
            <a:avLst/>
            <a:gdLst>
              <a:gd name="T0" fmla="*/ 44 w 91"/>
              <a:gd name="T1" fmla="*/ 0 h 80"/>
              <a:gd name="T2" fmla="*/ 91 w 91"/>
              <a:gd name="T3" fmla="*/ 80 h 80"/>
              <a:gd name="T4" fmla="*/ 0 w 91"/>
              <a:gd name="T5" fmla="*/ 70 h 80"/>
              <a:gd name="T6" fmla="*/ 44 w 91"/>
              <a:gd name="T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" h="80">
                <a:moveTo>
                  <a:pt x="44" y="0"/>
                </a:moveTo>
                <a:lnTo>
                  <a:pt x="91" y="80"/>
                </a:lnTo>
                <a:lnTo>
                  <a:pt x="0" y="7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1963738" y="5126038"/>
            <a:ext cx="1441450" cy="488950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Системные характеристики</a:t>
            </a:r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4284663" y="2590800"/>
            <a:ext cx="2246312" cy="360363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Услуги связи (цель)</a:t>
            </a:r>
          </a:p>
        </p:txBody>
      </p:sp>
      <p:sp>
        <p:nvSpPr>
          <p:cNvPr id="53" name="Rectangle 19"/>
          <p:cNvSpPr>
            <a:spLocks noChangeArrowheads="1"/>
          </p:cNvSpPr>
          <p:nvPr/>
        </p:nvSpPr>
        <p:spPr bwMode="auto">
          <a:xfrm>
            <a:off x="5591175" y="5126038"/>
            <a:ext cx="1838325" cy="488950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Затраты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(ресурс)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400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54293" name="Group 20"/>
          <p:cNvGrpSpPr>
            <a:grpSpLocks/>
          </p:cNvGrpSpPr>
          <p:nvPr/>
        </p:nvGrpSpPr>
        <p:grpSpPr bwMode="auto">
          <a:xfrm>
            <a:off x="4851400" y="3109913"/>
            <a:ext cx="2590800" cy="1023937"/>
            <a:chOff x="5661" y="11636"/>
            <a:chExt cx="3213" cy="1342"/>
          </a:xfrm>
        </p:grpSpPr>
        <p:sp>
          <p:nvSpPr>
            <p:cNvPr id="64" name="Freeform 21"/>
            <p:cNvSpPr>
              <a:spLocks/>
            </p:cNvSpPr>
            <p:nvPr/>
          </p:nvSpPr>
          <p:spPr bwMode="auto">
            <a:xfrm>
              <a:off x="5661" y="11636"/>
              <a:ext cx="3213" cy="1342"/>
            </a:xfrm>
            <a:custGeom>
              <a:avLst/>
              <a:gdLst>
                <a:gd name="T0" fmla="*/ 1753 w 1753"/>
                <a:gd name="T1" fmla="*/ 176 h 407"/>
                <a:gd name="T2" fmla="*/ 319 w 1753"/>
                <a:gd name="T3" fmla="*/ 176 h 407"/>
                <a:gd name="T4" fmla="*/ 319 w 1753"/>
                <a:gd name="T5" fmla="*/ 167 h 407"/>
                <a:gd name="T6" fmla="*/ 0 w 1753"/>
                <a:gd name="T7" fmla="*/ 407 h 407"/>
                <a:gd name="T8" fmla="*/ 319 w 1753"/>
                <a:gd name="T9" fmla="*/ 8 h 407"/>
                <a:gd name="T10" fmla="*/ 319 w 1753"/>
                <a:gd name="T11" fmla="*/ 0 h 407"/>
                <a:gd name="T12" fmla="*/ 1753 w 1753"/>
                <a:gd name="T13" fmla="*/ 0 h 407"/>
                <a:gd name="T14" fmla="*/ 1753 w 1753"/>
                <a:gd name="T15" fmla="*/ 17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3" h="407">
                  <a:moveTo>
                    <a:pt x="1753" y="176"/>
                  </a:moveTo>
                  <a:lnTo>
                    <a:pt x="319" y="176"/>
                  </a:lnTo>
                  <a:lnTo>
                    <a:pt x="319" y="167"/>
                  </a:lnTo>
                  <a:lnTo>
                    <a:pt x="0" y="407"/>
                  </a:lnTo>
                  <a:lnTo>
                    <a:pt x="319" y="8"/>
                  </a:lnTo>
                  <a:lnTo>
                    <a:pt x="319" y="0"/>
                  </a:lnTo>
                  <a:lnTo>
                    <a:pt x="1753" y="0"/>
                  </a:lnTo>
                  <a:lnTo>
                    <a:pt x="1753" y="17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6354" y="11676"/>
              <a:ext cx="2211" cy="51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kern="0" dirty="0">
                  <a:solidFill>
                    <a:srgbClr val="000099"/>
                  </a:solidFill>
                  <a:latin typeface="Arial" panose="020B0604020202020204" pitchFamily="34" charset="0"/>
                </a:rPr>
                <a:t>Внутренние характеристики</a:t>
              </a:r>
              <a:endParaRPr lang="ru-RU" altLang="ru-RU" sz="1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54294" name="Group 23"/>
          <p:cNvGrpSpPr>
            <a:grpSpLocks/>
          </p:cNvGrpSpPr>
          <p:nvPr/>
        </p:nvGrpSpPr>
        <p:grpSpPr bwMode="auto">
          <a:xfrm>
            <a:off x="5653088" y="3656013"/>
            <a:ext cx="1770062" cy="823912"/>
            <a:chOff x="6705" y="12412"/>
            <a:chExt cx="2016" cy="1152"/>
          </a:xfrm>
        </p:grpSpPr>
        <p:sp>
          <p:nvSpPr>
            <p:cNvPr id="62" name="Freeform 24"/>
            <p:cNvSpPr>
              <a:spLocks/>
            </p:cNvSpPr>
            <p:nvPr/>
          </p:nvSpPr>
          <p:spPr bwMode="auto">
            <a:xfrm>
              <a:off x="6705" y="12412"/>
              <a:ext cx="2016" cy="1152"/>
            </a:xfrm>
            <a:custGeom>
              <a:avLst/>
              <a:gdLst>
                <a:gd name="T0" fmla="*/ 1514 w 1514"/>
                <a:gd name="T1" fmla="*/ 179 h 330"/>
                <a:gd name="T2" fmla="*/ 238 w 1514"/>
                <a:gd name="T3" fmla="*/ 179 h 330"/>
                <a:gd name="T4" fmla="*/ 238 w 1514"/>
                <a:gd name="T5" fmla="*/ 170 h 330"/>
                <a:gd name="T6" fmla="*/ 0 w 1514"/>
                <a:gd name="T7" fmla="*/ 330 h 330"/>
                <a:gd name="T8" fmla="*/ 238 w 1514"/>
                <a:gd name="T9" fmla="*/ 11 h 330"/>
                <a:gd name="T10" fmla="*/ 238 w 1514"/>
                <a:gd name="T11" fmla="*/ 0 h 330"/>
                <a:gd name="T12" fmla="*/ 1514 w 1514"/>
                <a:gd name="T13" fmla="*/ 0 h 330"/>
                <a:gd name="T14" fmla="*/ 1514 w 1514"/>
                <a:gd name="T15" fmla="*/ 17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4" h="330">
                  <a:moveTo>
                    <a:pt x="1514" y="179"/>
                  </a:moveTo>
                  <a:lnTo>
                    <a:pt x="238" y="179"/>
                  </a:lnTo>
                  <a:lnTo>
                    <a:pt x="238" y="170"/>
                  </a:lnTo>
                  <a:lnTo>
                    <a:pt x="0" y="330"/>
                  </a:lnTo>
                  <a:lnTo>
                    <a:pt x="238" y="11"/>
                  </a:lnTo>
                  <a:lnTo>
                    <a:pt x="238" y="0"/>
                  </a:lnTo>
                  <a:lnTo>
                    <a:pt x="1514" y="0"/>
                  </a:lnTo>
                  <a:lnTo>
                    <a:pt x="1514" y="179"/>
                  </a:lnTo>
                  <a:close/>
                </a:path>
              </a:pathLst>
            </a:custGeom>
            <a:solidFill>
              <a:srgbClr val="00EBE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3" name="Rectangle 25"/>
            <p:cNvSpPr>
              <a:spLocks noChangeArrowheads="1"/>
            </p:cNvSpPr>
            <p:nvPr/>
          </p:nvSpPr>
          <p:spPr bwMode="auto">
            <a:xfrm>
              <a:off x="7059" y="12459"/>
              <a:ext cx="1638" cy="544"/>
            </a:xfrm>
            <a:prstGeom prst="rect">
              <a:avLst/>
            </a:prstGeom>
            <a:solidFill>
              <a:srgbClr val="00EBE6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kern="0" dirty="0">
                  <a:solidFill>
                    <a:srgbClr val="000099"/>
                  </a:solidFill>
                  <a:latin typeface="Arial" panose="020B0604020202020204" pitchFamily="34" charset="0"/>
                </a:rPr>
                <a:t>Внешние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kern="0" dirty="0">
                  <a:solidFill>
                    <a:srgbClr val="000099"/>
                  </a:solidFill>
                  <a:latin typeface="Arial" panose="020B0604020202020204" pitchFamily="34" charset="0"/>
                </a:rPr>
                <a:t>характеристики</a:t>
              </a:r>
              <a:endParaRPr lang="ru-RU" altLang="ru-RU" sz="1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56" name="AutoShape 26"/>
          <p:cNvSpPr>
            <a:spLocks noChangeArrowheads="1"/>
          </p:cNvSpPr>
          <p:nvPr/>
        </p:nvSpPr>
        <p:spPr bwMode="auto">
          <a:xfrm>
            <a:off x="3563938" y="1079500"/>
            <a:ext cx="5226050" cy="1236663"/>
          </a:xfrm>
          <a:prstGeom prst="wedgeRoundRectCallout">
            <a:avLst>
              <a:gd name="adj1" fmla="val -28370"/>
              <a:gd name="adj2" fmla="val 71181"/>
              <a:gd name="adj3" fmla="val 16667"/>
            </a:avLst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rIns="18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назначение: предоставление </a:t>
            </a:r>
            <a:r>
              <a:rPr lang="ru-RU" altLang="ru-RU" sz="1600" b="1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пространственно</a:t>
            </a:r>
            <a:r>
              <a:rPr lang="ru-RU" altLang="ru-RU" sz="1600" b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распределенным абонентам услуг своевременного, достоверного и безопасного обмена сообщениями заданного вида и объема </a:t>
            </a:r>
            <a:endParaRPr lang="ru-RU" altLang="ru-RU" sz="1600" b="1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27"/>
          <p:cNvSpPr>
            <a:spLocks/>
          </p:cNvSpPr>
          <p:nvPr/>
        </p:nvSpPr>
        <p:spPr bwMode="auto">
          <a:xfrm>
            <a:off x="2287588" y="3381375"/>
            <a:ext cx="1597025" cy="960438"/>
          </a:xfrm>
          <a:custGeom>
            <a:avLst/>
            <a:gdLst>
              <a:gd name="T0" fmla="*/ 2160 w 2160"/>
              <a:gd name="T1" fmla="*/ 649 h 1956"/>
              <a:gd name="T2" fmla="*/ 2160 w 2160"/>
              <a:gd name="T3" fmla="*/ 0 h 1956"/>
              <a:gd name="T4" fmla="*/ 0 w 2160"/>
              <a:gd name="T5" fmla="*/ 0 h 1956"/>
              <a:gd name="T6" fmla="*/ 0 w 2160"/>
              <a:gd name="T7" fmla="*/ 649 h 1956"/>
              <a:gd name="T8" fmla="*/ 1674 w 2160"/>
              <a:gd name="T9" fmla="*/ 636 h 1956"/>
              <a:gd name="T10" fmla="*/ 2139 w 2160"/>
              <a:gd name="T11" fmla="*/ 1956 h 1956"/>
              <a:gd name="T12" fmla="*/ 2034 w 2160"/>
              <a:gd name="T13" fmla="*/ 621 h 1956"/>
              <a:gd name="T14" fmla="*/ 2160 w 2160"/>
              <a:gd name="T15" fmla="*/ 649 h 1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" h="1956">
                <a:moveTo>
                  <a:pt x="2160" y="649"/>
                </a:moveTo>
                <a:lnTo>
                  <a:pt x="2160" y="0"/>
                </a:lnTo>
                <a:lnTo>
                  <a:pt x="0" y="0"/>
                </a:lnTo>
                <a:lnTo>
                  <a:pt x="0" y="649"/>
                </a:lnTo>
                <a:lnTo>
                  <a:pt x="1674" y="636"/>
                </a:lnTo>
                <a:lnTo>
                  <a:pt x="2139" y="1956"/>
                </a:lnTo>
                <a:lnTo>
                  <a:pt x="2034" y="621"/>
                </a:lnTo>
                <a:lnTo>
                  <a:pt x="2160" y="649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8" name="Rectangle 28"/>
          <p:cNvSpPr>
            <a:spLocks noChangeArrowheads="1"/>
          </p:cNvSpPr>
          <p:nvPr/>
        </p:nvSpPr>
        <p:spPr bwMode="auto">
          <a:xfrm>
            <a:off x="2484438" y="3449638"/>
            <a:ext cx="1268412" cy="23971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Возможности</a:t>
            </a:r>
            <a:endParaRPr lang="ru-RU" altLang="ru-RU" sz="1400" b="1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54298" name="Group 29"/>
          <p:cNvGrpSpPr>
            <a:grpSpLocks/>
          </p:cNvGrpSpPr>
          <p:nvPr/>
        </p:nvGrpSpPr>
        <p:grpSpPr bwMode="auto">
          <a:xfrm>
            <a:off x="2286000" y="4137025"/>
            <a:ext cx="1371600" cy="750888"/>
            <a:chOff x="2944" y="3035"/>
            <a:chExt cx="1593" cy="993"/>
          </a:xfrm>
        </p:grpSpPr>
        <p:sp>
          <p:nvSpPr>
            <p:cNvPr id="60" name="Freeform 30"/>
            <p:cNvSpPr>
              <a:spLocks/>
            </p:cNvSpPr>
            <p:nvPr/>
          </p:nvSpPr>
          <p:spPr bwMode="auto">
            <a:xfrm>
              <a:off x="2944" y="3035"/>
              <a:ext cx="1593" cy="993"/>
            </a:xfrm>
            <a:custGeom>
              <a:avLst/>
              <a:gdLst>
                <a:gd name="T0" fmla="*/ 637 w 637"/>
                <a:gd name="T1" fmla="*/ 177 h 417"/>
                <a:gd name="T2" fmla="*/ 637 w 637"/>
                <a:gd name="T3" fmla="*/ 0 h 417"/>
                <a:gd name="T4" fmla="*/ 0 w 637"/>
                <a:gd name="T5" fmla="*/ 0 h 417"/>
                <a:gd name="T6" fmla="*/ 0 w 637"/>
                <a:gd name="T7" fmla="*/ 177 h 417"/>
                <a:gd name="T8" fmla="*/ 238 w 637"/>
                <a:gd name="T9" fmla="*/ 177 h 417"/>
                <a:gd name="T10" fmla="*/ 556 w 637"/>
                <a:gd name="T11" fmla="*/ 417 h 417"/>
                <a:gd name="T12" fmla="*/ 397 w 637"/>
                <a:gd name="T13" fmla="*/ 177 h 417"/>
                <a:gd name="T14" fmla="*/ 637 w 637"/>
                <a:gd name="T15" fmla="*/ 17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7" h="417">
                  <a:moveTo>
                    <a:pt x="637" y="177"/>
                  </a:moveTo>
                  <a:lnTo>
                    <a:pt x="637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238" y="177"/>
                  </a:lnTo>
                  <a:lnTo>
                    <a:pt x="556" y="417"/>
                  </a:lnTo>
                  <a:lnTo>
                    <a:pt x="397" y="177"/>
                  </a:lnTo>
                  <a:lnTo>
                    <a:pt x="637" y="177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3130" y="3117"/>
              <a:ext cx="1233" cy="25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kern="0" dirty="0">
                  <a:solidFill>
                    <a:srgbClr val="000099"/>
                  </a:solidFill>
                  <a:latin typeface="Arial" panose="020B0604020202020204" pitchFamily="34" charset="0"/>
                </a:rPr>
                <a:t>Требования</a:t>
              </a:r>
              <a:endParaRPr lang="ru-RU" altLang="ru-RU" sz="1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67" name="CustomShape 3"/>
          <p:cNvSpPr/>
          <p:nvPr/>
        </p:nvSpPr>
        <p:spPr>
          <a:xfrm rot="10800000">
            <a:off x="1581150" y="3370263"/>
            <a:ext cx="576263" cy="28575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3"/>
          <p:cNvSpPr/>
          <p:nvPr/>
        </p:nvSpPr>
        <p:spPr>
          <a:xfrm>
            <a:off x="7508875" y="3178175"/>
            <a:ext cx="574675" cy="28575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3"/>
          <p:cNvSpPr/>
          <p:nvPr/>
        </p:nvSpPr>
        <p:spPr>
          <a:xfrm rot="2464389">
            <a:off x="7508875" y="4286250"/>
            <a:ext cx="574675" cy="28575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3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Глобальные показатели принятия решения </a:t>
            </a:r>
            <a:r>
              <a:rPr lang="en-US"/>
              <a:t>/</a:t>
            </a:r>
            <a:r>
              <a:rPr lang="en-GB"/>
              <a:t> </a:t>
            </a:r>
            <a:r>
              <a:rPr lang="ru-RU"/>
              <a:t>планирования сети</a:t>
            </a:r>
          </a:p>
        </p:txBody>
      </p:sp>
      <p:sp>
        <p:nvSpPr>
          <p:cNvPr id="4164" name="Text Box 5"/>
          <p:cNvSpPr txBox="1">
            <a:spLocks noChangeArrowheads="1"/>
          </p:cNvSpPr>
          <p:nvPr/>
        </p:nvSpPr>
        <p:spPr bwMode="auto">
          <a:xfrm>
            <a:off x="8472488" y="4529138"/>
            <a:ext cx="1698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 altLang="ru-RU" sz="1400" b="1">
                <a:solidFill>
                  <a:srgbClr val="FF0000"/>
                </a:solidFill>
              </a:rPr>
              <a:t>+</a:t>
            </a:r>
            <a:r>
              <a:rPr lang="ru-RU" altLang="ru-RU" sz="1400" b="1"/>
              <a:t> наличие резерва сил и средств</a:t>
            </a:r>
            <a:endParaRPr lang="ru-RU" altLang="ru-RU" sz="1600">
              <a:latin typeface="Times New Roman" pitchFamily="18" charset="0"/>
            </a:endParaRPr>
          </a:p>
        </p:txBody>
      </p:sp>
      <p:sp>
        <p:nvSpPr>
          <p:cNvPr id="4165" name="Text Box 6"/>
          <p:cNvSpPr txBox="1">
            <a:spLocks noChangeArrowheads="1"/>
          </p:cNvSpPr>
          <p:nvPr/>
        </p:nvSpPr>
        <p:spPr bwMode="auto">
          <a:xfrm>
            <a:off x="1657350" y="3633788"/>
            <a:ext cx="2232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400" b="1">
                <a:solidFill>
                  <a:srgbClr val="FF0000"/>
                </a:solidFill>
              </a:rPr>
              <a:t>+</a:t>
            </a:r>
            <a:r>
              <a:rPr lang="ru-RU" altLang="ru-RU" sz="1400" b="1"/>
              <a:t> полное соответствие решения условиям    работы  сети</a:t>
            </a:r>
          </a:p>
        </p:txBody>
      </p:sp>
      <p:sp>
        <p:nvSpPr>
          <p:cNvPr id="4166" name="Text Box 7"/>
          <p:cNvSpPr txBox="1">
            <a:spLocks noChangeArrowheads="1"/>
          </p:cNvSpPr>
          <p:nvPr/>
        </p:nvSpPr>
        <p:spPr bwMode="auto">
          <a:xfrm>
            <a:off x="2224088" y="1389063"/>
            <a:ext cx="29987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400" b="1">
                <a:solidFill>
                  <a:srgbClr val="FF3300"/>
                </a:solidFill>
              </a:rPr>
              <a:t>+</a:t>
            </a:r>
            <a:r>
              <a:rPr lang="ru-RU" altLang="ru-RU" sz="1400" b="1"/>
              <a:t> обоснование решений в </a:t>
            </a:r>
            <a:br>
              <a:rPr lang="en-US" altLang="ru-RU" sz="1400" b="1"/>
            </a:br>
            <a:r>
              <a:rPr lang="en-US" altLang="ru-RU" sz="1400" b="1"/>
              <a:t>   </a:t>
            </a:r>
            <a:r>
              <a:rPr lang="ru-RU" altLang="ru-RU" sz="1400" b="1"/>
              <a:t>минимальное время</a:t>
            </a:r>
          </a:p>
          <a:p>
            <a:pPr eaLnBrk="0" hangingPunct="0"/>
            <a:r>
              <a:rPr lang="ru-RU" altLang="ru-RU" sz="1400" b="1">
                <a:solidFill>
                  <a:srgbClr val="FF3300"/>
                </a:solidFill>
              </a:rPr>
              <a:t>+</a:t>
            </a:r>
            <a:r>
              <a:rPr lang="ru-RU" altLang="ru-RU" sz="1400" b="1"/>
              <a:t> резерв времени на развёртывание сети</a:t>
            </a:r>
          </a:p>
        </p:txBody>
      </p:sp>
      <p:sp>
        <p:nvSpPr>
          <p:cNvPr id="4167" name="Text Box 8"/>
          <p:cNvSpPr txBox="1">
            <a:spLocks noChangeArrowheads="1"/>
          </p:cNvSpPr>
          <p:nvPr/>
        </p:nvSpPr>
        <p:spPr bwMode="auto">
          <a:xfrm>
            <a:off x="8164513" y="3668713"/>
            <a:ext cx="20304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 altLang="ru-RU" sz="1400" b="1">
                <a:solidFill>
                  <a:srgbClr val="FF0000"/>
                </a:solidFill>
              </a:rPr>
              <a:t>+</a:t>
            </a:r>
            <a:r>
              <a:rPr lang="ru-RU" altLang="ru-RU" sz="1400" b="1"/>
              <a:t> снижение затрат на развёртывание</a:t>
            </a:r>
          </a:p>
        </p:txBody>
      </p:sp>
      <p:sp>
        <p:nvSpPr>
          <p:cNvPr id="4168" name="Text Box 9"/>
          <p:cNvSpPr txBox="1">
            <a:spLocks noChangeArrowheads="1"/>
          </p:cNvSpPr>
          <p:nvPr/>
        </p:nvSpPr>
        <p:spPr bwMode="auto">
          <a:xfrm>
            <a:off x="1636713" y="4529138"/>
            <a:ext cx="18859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400" b="1">
                <a:solidFill>
                  <a:srgbClr val="FF0000"/>
                </a:solidFill>
              </a:rPr>
              <a:t>+</a:t>
            </a:r>
            <a:r>
              <a:rPr lang="ru-RU" altLang="ru-RU" sz="1400" b="1"/>
              <a:t> выполнение требований к информационному обмену</a:t>
            </a:r>
          </a:p>
        </p:txBody>
      </p:sp>
      <p:grpSp>
        <p:nvGrpSpPr>
          <p:cNvPr id="4169" name="Группа 2"/>
          <p:cNvGrpSpPr>
            <a:grpSpLocks/>
          </p:cNvGrpSpPr>
          <p:nvPr/>
        </p:nvGrpSpPr>
        <p:grpSpPr bwMode="auto">
          <a:xfrm>
            <a:off x="2435225" y="857250"/>
            <a:ext cx="7493000" cy="5403850"/>
            <a:chOff x="2435501" y="857795"/>
            <a:chExt cx="7492840" cy="5403634"/>
          </a:xfrm>
        </p:grpSpPr>
        <p:sp>
          <p:nvSpPr>
            <p:cNvPr id="4170" name="AutoShape 4"/>
            <p:cNvSpPr>
              <a:spLocks noChangeArrowheads="1"/>
            </p:cNvSpPr>
            <p:nvPr/>
          </p:nvSpPr>
          <p:spPr bwMode="auto">
            <a:xfrm>
              <a:off x="3250565" y="1473200"/>
              <a:ext cx="5880100" cy="439261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graphicFrame>
          <p:nvGraphicFramePr>
            <p:cNvPr id="4162" name="Object 66"/>
            <p:cNvGraphicFramePr>
              <a:graphicFrameLocks noChangeAspect="1"/>
            </p:cNvGraphicFramePr>
            <p:nvPr/>
          </p:nvGraphicFramePr>
          <p:xfrm>
            <a:off x="4672850" y="3796116"/>
            <a:ext cx="3024188" cy="164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3" name="Bitmap Image" r:id="rId3" imgW="3561905" imgH="1276190" progId="PBrush">
                    <p:embed/>
                  </p:oleObj>
                </mc:Choice>
                <mc:Fallback>
                  <p:oleObj name="Bitmap Image" r:id="rId3" imgW="3561905" imgH="1276190" progId="PBrush">
                    <p:embed/>
                    <p:pic>
                      <p:nvPicPr>
                        <p:cNvPr id="0" name="Picture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2850" y="3796116"/>
                          <a:ext cx="3024188" cy="164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71" name="Line 11"/>
            <p:cNvSpPr>
              <a:spLocks noChangeShapeType="1"/>
            </p:cNvSpPr>
            <p:nvPr/>
          </p:nvSpPr>
          <p:spPr bwMode="auto">
            <a:xfrm flipH="1">
              <a:off x="6184944" y="857795"/>
              <a:ext cx="9525" cy="35157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2" name="Text Box 12"/>
            <p:cNvSpPr txBox="1">
              <a:spLocks noChangeArrowheads="1"/>
            </p:cNvSpPr>
            <p:nvPr/>
          </p:nvSpPr>
          <p:spPr bwMode="auto">
            <a:xfrm>
              <a:off x="4983345" y="1180812"/>
              <a:ext cx="2422247" cy="584775"/>
            </a:xfrm>
            <a:prstGeom prst="rect">
              <a:avLst/>
            </a:prstGeom>
            <a:solidFill>
              <a:srgbClr val="FFAFA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altLang="ru-RU" sz="1600" b="1"/>
                <a:t>Своевременность </a:t>
              </a:r>
              <a:r>
                <a:rPr lang="en-US" altLang="ru-RU" sz="1600" b="1"/>
                <a:t>/</a:t>
              </a:r>
              <a:r>
                <a:rPr lang="en-GB" altLang="ru-RU" sz="1600" b="1"/>
                <a:t> </a:t>
              </a:r>
              <a:r>
                <a:rPr lang="ru-RU" altLang="ru-RU" sz="1600" b="1"/>
                <a:t>оперативность</a:t>
              </a:r>
            </a:p>
          </p:txBody>
        </p:sp>
        <p:sp>
          <p:nvSpPr>
            <p:cNvPr id="4173" name="Line 13"/>
            <p:cNvSpPr>
              <a:spLocks noChangeShapeType="1"/>
            </p:cNvSpPr>
            <p:nvPr/>
          </p:nvSpPr>
          <p:spPr bwMode="auto">
            <a:xfrm flipH="1">
              <a:off x="2435501" y="4373528"/>
              <a:ext cx="3765067" cy="18784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4" name="Line 14"/>
            <p:cNvSpPr>
              <a:spLocks noChangeShapeType="1"/>
            </p:cNvSpPr>
            <p:nvPr/>
          </p:nvSpPr>
          <p:spPr bwMode="auto">
            <a:xfrm>
              <a:off x="6191044" y="4383006"/>
              <a:ext cx="3737297" cy="18784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75" name="Text Box 15"/>
            <p:cNvSpPr txBox="1">
              <a:spLocks noChangeArrowheads="1"/>
            </p:cNvSpPr>
            <p:nvPr/>
          </p:nvSpPr>
          <p:spPr bwMode="auto">
            <a:xfrm rot="-1620000">
              <a:off x="2601026" y="5367101"/>
              <a:ext cx="2045605" cy="584775"/>
            </a:xfrm>
            <a:prstGeom prst="rect">
              <a:avLst/>
            </a:prstGeom>
            <a:solidFill>
              <a:srgbClr val="AED6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altLang="ru-RU" sz="1600" b="1"/>
                <a:t>Обоснованность </a:t>
              </a:r>
              <a:r>
                <a:rPr lang="en-US" altLang="ru-RU" sz="1600" b="1"/>
                <a:t>/</a:t>
              </a:r>
              <a:r>
                <a:rPr lang="ru-RU" altLang="ru-RU" sz="1600" b="1"/>
                <a:t> адекватность</a:t>
              </a:r>
            </a:p>
          </p:txBody>
        </p:sp>
        <p:sp>
          <p:nvSpPr>
            <p:cNvPr id="4176" name="Text Box 16"/>
            <p:cNvSpPr txBox="1">
              <a:spLocks noChangeArrowheads="1"/>
            </p:cNvSpPr>
            <p:nvPr/>
          </p:nvSpPr>
          <p:spPr bwMode="auto">
            <a:xfrm rot="1620000">
              <a:off x="7714756" y="5371485"/>
              <a:ext cx="2036147" cy="584775"/>
            </a:xfrm>
            <a:prstGeom prst="rect">
              <a:avLst/>
            </a:prstGeom>
            <a:solidFill>
              <a:srgbClr val="FFFF7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altLang="ru-RU" sz="1600" b="1"/>
                <a:t>Силы и средства</a:t>
              </a:r>
              <a:r>
                <a:rPr lang="en-US" altLang="ru-RU" sz="1600" b="1"/>
                <a:t> / </a:t>
              </a:r>
              <a:r>
                <a:rPr lang="ru-RU" altLang="ru-RU" sz="1600" b="1"/>
                <a:t>ресурсы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Планирование сетей связи</a:t>
            </a:r>
          </a:p>
        </p:txBody>
      </p:sp>
      <p:grpSp>
        <p:nvGrpSpPr>
          <p:cNvPr id="58370" name="Группа 4"/>
          <p:cNvGrpSpPr>
            <a:grpSpLocks/>
          </p:cNvGrpSpPr>
          <p:nvPr/>
        </p:nvGrpSpPr>
        <p:grpSpPr bwMode="auto">
          <a:xfrm>
            <a:off x="1827213" y="1781175"/>
            <a:ext cx="8523287" cy="4117975"/>
            <a:chOff x="1827213" y="1781494"/>
            <a:chExt cx="8523288" cy="4117975"/>
          </a:xfrm>
        </p:grpSpPr>
        <p:pic>
          <p:nvPicPr>
            <p:cNvPr id="58373" name="Picture 23" descr="diagram-3g-4g-wireless-devic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08189" y="1781494"/>
              <a:ext cx="7416800" cy="411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8374" name="Group 27"/>
            <p:cNvGrpSpPr>
              <a:grpSpLocks/>
            </p:cNvGrpSpPr>
            <p:nvPr/>
          </p:nvGrpSpPr>
          <p:grpSpPr bwMode="auto">
            <a:xfrm>
              <a:off x="4816476" y="2011682"/>
              <a:ext cx="2590800" cy="3816350"/>
              <a:chOff x="2064" y="1099"/>
              <a:chExt cx="1632" cy="2449"/>
            </a:xfrm>
          </p:grpSpPr>
          <p:sp>
            <p:nvSpPr>
              <p:cNvPr id="58383" name="AutoShape 33"/>
              <p:cNvSpPr>
                <a:spLocks noChangeArrowheads="1"/>
              </p:cNvSpPr>
              <p:nvPr/>
            </p:nvSpPr>
            <p:spPr bwMode="auto">
              <a:xfrm>
                <a:off x="2064" y="1099"/>
                <a:ext cx="1632" cy="2449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tIns="10800"/>
              <a:lstStyle/>
              <a:p>
                <a:pPr algn="ctr"/>
                <a:r>
                  <a:rPr lang="ru-RU" altLang="ru-RU" sz="1600" b="1">
                    <a:solidFill>
                      <a:schemeClr val="bg1"/>
                    </a:solidFill>
                    <a:cs typeface="Arial" charset="0"/>
                  </a:rPr>
                  <a:t>СПО</a:t>
                </a:r>
              </a:p>
            </p:txBody>
          </p:sp>
          <p:sp>
            <p:nvSpPr>
              <p:cNvPr id="58384" name="AutoShape 49"/>
              <p:cNvSpPr>
                <a:spLocks noChangeArrowheads="1"/>
              </p:cNvSpPr>
              <p:nvPr/>
            </p:nvSpPr>
            <p:spPr bwMode="auto">
              <a:xfrm>
                <a:off x="2290" y="1379"/>
                <a:ext cx="1180" cy="350"/>
              </a:xfrm>
              <a:prstGeom prst="can">
                <a:avLst>
                  <a:gd name="adj" fmla="val 25000"/>
                </a:avLst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altLang="ru-RU" sz="1600" b="1">
                    <a:cs typeface="Arial" charset="0"/>
                  </a:rPr>
                  <a:t>ПК </a:t>
                </a:r>
                <a:r>
                  <a:rPr lang="en-US" altLang="ru-RU" sz="1600" b="1">
                    <a:cs typeface="Arial" charset="0"/>
                  </a:rPr>
                  <a:t>ONEPLAN</a:t>
                </a:r>
                <a:endParaRPr lang="ru-RU" altLang="ru-RU" sz="1600" b="1">
                  <a:cs typeface="Arial" charset="0"/>
                </a:endParaRPr>
              </a:p>
            </p:txBody>
          </p:sp>
          <p:sp>
            <p:nvSpPr>
              <p:cNvPr id="58385" name="AutoShape 55"/>
              <p:cNvSpPr>
                <a:spLocks noChangeArrowheads="1"/>
              </p:cNvSpPr>
              <p:nvPr/>
            </p:nvSpPr>
            <p:spPr bwMode="auto">
              <a:xfrm>
                <a:off x="2290" y="2210"/>
                <a:ext cx="1179" cy="350"/>
              </a:xfrm>
              <a:prstGeom prst="roundRect">
                <a:avLst>
                  <a:gd name="adj" fmla="val 957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Решение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информационных и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расчетных задач</a:t>
                </a:r>
              </a:p>
            </p:txBody>
          </p:sp>
          <p:sp>
            <p:nvSpPr>
              <p:cNvPr id="58386" name="AutoShape 55"/>
              <p:cNvSpPr>
                <a:spLocks noChangeArrowheads="1"/>
              </p:cNvSpPr>
              <p:nvPr/>
            </p:nvSpPr>
            <p:spPr bwMode="auto">
              <a:xfrm>
                <a:off x="2290" y="2648"/>
                <a:ext cx="1179" cy="350"/>
              </a:xfrm>
              <a:prstGeom prst="roundRect">
                <a:avLst>
                  <a:gd name="adj" fmla="val 957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Результаты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Графики Таблицы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Геопривязка</a:t>
                </a:r>
              </a:p>
            </p:txBody>
          </p:sp>
          <p:sp>
            <p:nvSpPr>
              <p:cNvPr id="58387" name="AutoShape 55"/>
              <p:cNvSpPr>
                <a:spLocks noChangeArrowheads="1"/>
              </p:cNvSpPr>
              <p:nvPr/>
            </p:nvSpPr>
            <p:spPr bwMode="auto">
              <a:xfrm>
                <a:off x="2290" y="1817"/>
                <a:ext cx="1179" cy="307"/>
              </a:xfrm>
              <a:prstGeom prst="roundRect">
                <a:avLst>
                  <a:gd name="adj" fmla="val 957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Сбор, обобщение и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актуализация данных</a:t>
                </a:r>
              </a:p>
            </p:txBody>
          </p:sp>
          <p:sp>
            <p:nvSpPr>
              <p:cNvPr id="58388" name="AutoShape 55"/>
              <p:cNvSpPr>
                <a:spLocks noChangeArrowheads="1"/>
              </p:cNvSpPr>
              <p:nvPr/>
            </p:nvSpPr>
            <p:spPr bwMode="auto">
              <a:xfrm>
                <a:off x="2290" y="3086"/>
                <a:ext cx="1179" cy="350"/>
              </a:xfrm>
              <a:prstGeom prst="roundRect">
                <a:avLst>
                  <a:gd name="adj" fmla="val 957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Правило выбора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altLang="ru-RU" sz="1400">
                    <a:cs typeface="Arial" charset="0"/>
                  </a:rPr>
                  <a:t>решения</a:t>
                </a:r>
              </a:p>
            </p:txBody>
          </p:sp>
        </p:grpSp>
        <p:sp>
          <p:nvSpPr>
            <p:cNvPr id="35" name="Documents"/>
            <p:cNvSpPr>
              <a:spLocks noEditPoints="1" noChangeArrowheads="1"/>
            </p:cNvSpPr>
            <p:nvPr/>
          </p:nvSpPr>
          <p:spPr bwMode="auto">
            <a:xfrm>
              <a:off x="8334376" y="2157732"/>
              <a:ext cx="2016125" cy="23050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1650 w 21600"/>
                <a:gd name="T37" fmla="*/ 4180 h 21600"/>
                <a:gd name="T38" fmla="*/ 16515 w 21600"/>
                <a:gd name="T39" fmla="*/ 17316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200" b="1">
                  <a:latin typeface="Arial" panose="020B0604020202020204" pitchFamily="34" charset="0"/>
                  <a:cs typeface="Arial" panose="020B0604020202020204" pitchFamily="34" charset="0"/>
                </a:rPr>
                <a:t>Системы управления и мониторинга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00" b="1">
                  <a:latin typeface="Arial" panose="020B0604020202020204" pitchFamily="34" charset="0"/>
                  <a:cs typeface="Arial" panose="020B0604020202020204" pitchFamily="34" charset="0"/>
                </a:rPr>
                <a:t>+ функциональность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00" b="1">
                  <a:latin typeface="Arial" panose="020B0604020202020204" pitchFamily="34" charset="0"/>
                  <a:cs typeface="Arial" panose="020B0604020202020204" pitchFamily="34" charset="0"/>
                </a:rPr>
                <a:t>− межсистемное взаимодействие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00" b="1">
                  <a:latin typeface="Arial" panose="020B0604020202020204" pitchFamily="34" charset="0"/>
                  <a:cs typeface="Arial" panose="020B0604020202020204" pitchFamily="34" charset="0"/>
                </a:rPr>
                <a:t>− агрегация данных разнотипного оборудования</a:t>
              </a:r>
            </a:p>
          </p:txBody>
        </p:sp>
        <p:sp>
          <p:nvSpPr>
            <p:cNvPr id="58376" name="AutoShape 48"/>
            <p:cNvSpPr>
              <a:spLocks noChangeArrowheads="1"/>
            </p:cNvSpPr>
            <p:nvPr/>
          </p:nvSpPr>
          <p:spPr bwMode="auto">
            <a:xfrm>
              <a:off x="1827213" y="4500974"/>
              <a:ext cx="2016125" cy="1152525"/>
            </a:xfrm>
            <a:prstGeom prst="roundRect">
              <a:avLst>
                <a:gd name="adj" fmla="val 9579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8000" tIns="36000" rIns="18000" bIns="36000" anchorCtr="1"/>
            <a:lstStyle/>
            <a:p>
              <a:pPr>
                <a:lnSpc>
                  <a:spcPct val="70000"/>
                </a:lnSpc>
              </a:pPr>
              <a:r>
                <a:rPr lang="ru-RU" altLang="ru-RU" sz="1200" b="1">
                  <a:cs typeface="Arial" charset="0"/>
                </a:rPr>
                <a:t>Система</a:t>
              </a:r>
            </a:p>
            <a:p>
              <a:pPr>
                <a:lnSpc>
                  <a:spcPct val="70000"/>
                </a:lnSpc>
              </a:pPr>
              <a:r>
                <a:rPr lang="ru-RU" altLang="ru-RU" sz="1200" b="1">
                  <a:cs typeface="Arial" charset="0"/>
                </a:rPr>
                <a:t>учёта</a:t>
              </a:r>
            </a:p>
            <a:p>
              <a:r>
                <a:rPr lang="ru-RU" altLang="ru-RU" sz="1000" b="1">
                  <a:cs typeface="Arial" charset="0"/>
                </a:rPr>
                <a:t>+ полный учёт ресурсов</a:t>
              </a:r>
            </a:p>
            <a:p>
              <a:r>
                <a:rPr lang="ru-RU" altLang="ru-RU" sz="1000" b="1">
                  <a:cs typeface="Arial" charset="0"/>
                </a:rPr>
                <a:t>− высокая стоимость</a:t>
              </a:r>
            </a:p>
            <a:p>
              <a:r>
                <a:rPr lang="ru-RU" altLang="ru-RU" sz="1000" b="1">
                  <a:cs typeface="Arial" charset="0"/>
                </a:rPr>
                <a:t>− трудоёмкий ввод в </a:t>
              </a:r>
            </a:p>
            <a:p>
              <a:r>
                <a:rPr lang="ru-RU" altLang="ru-RU" sz="1000" b="1">
                  <a:cs typeface="Arial" charset="0"/>
                </a:rPr>
                <a:t>эксплуатацию</a:t>
              </a:r>
            </a:p>
            <a:p>
              <a:r>
                <a:rPr lang="ru-RU" altLang="ru-RU" sz="1000" b="1">
                  <a:cs typeface="Arial" charset="0"/>
                </a:rPr>
                <a:t>и актуализация</a:t>
              </a:r>
              <a:endParaRPr lang="ru-RU" altLang="ru-RU" sz="1000">
                <a:cs typeface="Arial" charset="0"/>
              </a:endParaRPr>
            </a:p>
          </p:txBody>
        </p:sp>
        <p:sp>
          <p:nvSpPr>
            <p:cNvPr id="37" name="Documents"/>
            <p:cNvSpPr>
              <a:spLocks noEditPoints="1" noChangeArrowheads="1"/>
            </p:cNvSpPr>
            <p:nvPr/>
          </p:nvSpPr>
          <p:spPr bwMode="auto">
            <a:xfrm>
              <a:off x="1863725" y="2154557"/>
              <a:ext cx="1943100" cy="18002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1641 w 21600"/>
                <a:gd name="T37" fmla="*/ 4171 h 21600"/>
                <a:gd name="T38" fmla="*/ 16518 w 21600"/>
                <a:gd name="T39" fmla="*/ 17314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Локальные БД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+ компактность и доступность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− актуальность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− форматы данных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ru-RU" altLang="ru-R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78" name="AutoShape 21"/>
            <p:cNvSpPr>
              <a:spLocks noChangeArrowheads="1"/>
            </p:cNvSpPr>
            <p:nvPr/>
          </p:nvSpPr>
          <p:spPr bwMode="auto">
            <a:xfrm>
              <a:off x="3879851" y="3037207"/>
              <a:ext cx="927100" cy="269875"/>
            </a:xfrm>
            <a:prstGeom prst="leftRightArrow">
              <a:avLst>
                <a:gd name="adj1" fmla="val 50000"/>
                <a:gd name="adj2" fmla="val 68706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58379" name="AutoShape 25"/>
            <p:cNvSpPr>
              <a:spLocks noChangeArrowheads="1"/>
            </p:cNvSpPr>
            <p:nvPr/>
          </p:nvSpPr>
          <p:spPr bwMode="auto">
            <a:xfrm>
              <a:off x="3877488" y="5007402"/>
              <a:ext cx="927100" cy="269875"/>
            </a:xfrm>
            <a:prstGeom prst="leftRightArrow">
              <a:avLst>
                <a:gd name="adj1" fmla="val 50000"/>
                <a:gd name="adj2" fmla="val 68706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58380" name="AutoShape 26"/>
            <p:cNvSpPr>
              <a:spLocks noChangeArrowheads="1"/>
            </p:cNvSpPr>
            <p:nvPr/>
          </p:nvSpPr>
          <p:spPr bwMode="auto">
            <a:xfrm>
              <a:off x="7407276" y="3029269"/>
              <a:ext cx="927100" cy="269875"/>
            </a:xfrm>
            <a:prstGeom prst="leftRightArrow">
              <a:avLst>
                <a:gd name="adj1" fmla="val 50000"/>
                <a:gd name="adj2" fmla="val 68706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58381" name="AutoShape 28"/>
            <p:cNvSpPr>
              <a:spLocks noChangeArrowheads="1"/>
            </p:cNvSpPr>
            <p:nvPr/>
          </p:nvSpPr>
          <p:spPr bwMode="auto">
            <a:xfrm>
              <a:off x="7407276" y="5011363"/>
              <a:ext cx="927100" cy="269875"/>
            </a:xfrm>
            <a:prstGeom prst="leftRightArrow">
              <a:avLst>
                <a:gd name="adj1" fmla="val 50000"/>
                <a:gd name="adj2" fmla="val 68706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58382" name="AutoShape 48"/>
            <p:cNvSpPr>
              <a:spLocks noChangeArrowheads="1"/>
            </p:cNvSpPr>
            <p:nvPr/>
          </p:nvSpPr>
          <p:spPr bwMode="auto">
            <a:xfrm>
              <a:off x="8334376" y="4783965"/>
              <a:ext cx="2016125" cy="792163"/>
            </a:xfrm>
            <a:prstGeom prst="roundRect">
              <a:avLst>
                <a:gd name="adj" fmla="val 9579"/>
              </a:avLst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8000" tIns="36000" rIns="18000" bIns="36000" anchorCtr="1"/>
            <a:lstStyle/>
            <a:p>
              <a:pPr>
                <a:lnSpc>
                  <a:spcPct val="70000"/>
                </a:lnSpc>
              </a:pPr>
              <a:r>
                <a:rPr lang="ru-RU" altLang="ru-RU" sz="1200" b="1">
                  <a:cs typeface="Arial" charset="0"/>
                </a:rPr>
                <a:t>Геоданные и ЦММ</a:t>
              </a:r>
            </a:p>
            <a:p>
              <a:pPr>
                <a:buFont typeface="Wingdings" pitchFamily="2" charset="2"/>
                <a:buChar char="ü"/>
              </a:pPr>
              <a:r>
                <a:rPr lang="ru-RU" altLang="ru-RU" sz="1000" b="1">
                  <a:cs typeface="Arial" charset="0"/>
                </a:rPr>
                <a:t>Корпоративные БД</a:t>
              </a:r>
            </a:p>
            <a:p>
              <a:pPr>
                <a:buFont typeface="Wingdings" pitchFamily="2" charset="2"/>
                <a:buChar char="ü"/>
              </a:pPr>
              <a:r>
                <a:rPr lang="ru-RU" altLang="ru-RU" sz="1000" b="1">
                  <a:cs typeface="Arial" charset="0"/>
                </a:rPr>
                <a:t>Общедоступные данные</a:t>
              </a:r>
            </a:p>
            <a:p>
              <a:pPr>
                <a:buFont typeface="Wingdings" pitchFamily="2" charset="2"/>
                <a:buChar char="ü"/>
              </a:pPr>
              <a:r>
                <a:rPr lang="ru-RU" altLang="ru-RU" sz="1000" b="1">
                  <a:cs typeface="Arial" charset="0"/>
                </a:rPr>
                <a:t>Онлайн ресурсы</a:t>
              </a:r>
            </a:p>
            <a:p>
              <a:pPr>
                <a:buFont typeface="Wingdings" pitchFamily="2" charset="2"/>
                <a:buChar char="ü"/>
              </a:pPr>
              <a:endParaRPr lang="ru-RU" altLang="ru-RU" sz="1000">
                <a:cs typeface="Arial" charset="0"/>
              </a:endParaRPr>
            </a:p>
          </p:txBody>
        </p:sp>
      </p:grpSp>
      <p:sp>
        <p:nvSpPr>
          <p:cNvPr id="58371" name="Содержимое 5"/>
          <p:cNvSpPr>
            <a:spLocks/>
          </p:cNvSpPr>
          <p:nvPr/>
        </p:nvSpPr>
        <p:spPr bwMode="auto">
          <a:xfrm>
            <a:off x="873125" y="5895975"/>
            <a:ext cx="106886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i="1" u="sng">
                <a:cs typeface="Arial" charset="0"/>
              </a:rPr>
              <a:t>Целевое назначение СПО </a:t>
            </a:r>
            <a:r>
              <a:rPr lang="ru-RU" altLang="ru-RU" sz="1200" b="1">
                <a:cs typeface="Arial" charset="0"/>
              </a:rPr>
              <a:t>–</a:t>
            </a:r>
            <a:r>
              <a:rPr lang="en-US" altLang="ru-RU" sz="1200" b="1">
                <a:cs typeface="Arial" charset="0"/>
              </a:rPr>
              <a:t> </a:t>
            </a:r>
            <a:r>
              <a:rPr lang="ru-RU" altLang="ru-RU" sz="1200" b="1">
                <a:cs typeface="Arial" charset="0"/>
              </a:rPr>
              <a:t>поддержка принятия своевременных, технически и ресурсно обоснованных решений по развитию, модернизации и оптимизации телекоммуникационных сетей на основе моделирования и взаимодействия с внешними БД и системами.</a:t>
            </a:r>
            <a:endParaRPr lang="en-US" altLang="ru-RU" sz="1200" b="1">
              <a:cs typeface="Tahoma" pitchFamily="34" charset="0"/>
            </a:endParaRPr>
          </a:p>
        </p:txBody>
      </p:sp>
      <p:sp>
        <p:nvSpPr>
          <p:cNvPr id="58372" name="Rectangle 20"/>
          <p:cNvSpPr>
            <a:spLocks noChangeArrowheads="1"/>
          </p:cNvSpPr>
          <p:nvPr/>
        </p:nvSpPr>
        <p:spPr bwMode="auto">
          <a:xfrm>
            <a:off x="873125" y="812800"/>
            <a:ext cx="10688638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1400" b="1" i="1" u="sng">
                <a:latin typeface="Calibri" pitchFamily="34" charset="0"/>
              </a:rPr>
              <a:t>Планирование</a:t>
            </a:r>
            <a:r>
              <a:rPr lang="ru-RU" altLang="ru-RU" sz="1400">
                <a:latin typeface="Calibri" pitchFamily="34" charset="0"/>
              </a:rPr>
              <a:t> </a:t>
            </a:r>
            <a:r>
              <a:rPr lang="ru-RU" altLang="ru-RU" sz="1400" b="1" i="1">
                <a:latin typeface="Calibri" pitchFamily="34" charset="0"/>
              </a:rPr>
              <a:t>– это синтез топологии сети и пространственно-технических характеристик её элементов, которые удовлетворяют требованиям к информационному обмену с учетом ограничений и воздействия дестабилизирующих факторов.</a:t>
            </a:r>
          </a:p>
          <a:p>
            <a:r>
              <a:rPr lang="ru-RU" altLang="ru-RU" sz="1400" b="1" i="1" u="sng">
                <a:latin typeface="Calibri" pitchFamily="34" charset="0"/>
              </a:rPr>
              <a:t>Результат планирования</a:t>
            </a:r>
            <a:r>
              <a:rPr lang="ru-RU" altLang="ru-RU" sz="1400" b="1" i="1">
                <a:latin typeface="Calibri" pitchFamily="34" charset="0"/>
              </a:rPr>
              <a:t> –  распоряжение, приказ, схема-приказ, план развития, , бизнес-план и т.д</a:t>
            </a:r>
            <a:r>
              <a:rPr lang="ru-RU" altLang="ru-RU" sz="1400">
                <a:latin typeface="Calibri" pitchFamily="34" charset="0"/>
              </a:rPr>
              <a:t>.</a:t>
            </a:r>
          </a:p>
          <a:p>
            <a:r>
              <a:rPr lang="ru-RU" altLang="ru-RU" sz="1400" b="1" i="1" u="sng">
                <a:latin typeface="Calibri" pitchFamily="34" charset="0"/>
              </a:rPr>
              <a:t>Особенности процесса</a:t>
            </a:r>
            <a:r>
              <a:rPr lang="ru-RU" altLang="ru-RU" sz="1400" b="1" i="1">
                <a:latin typeface="Calibri" pitchFamily="34" charset="0"/>
              </a:rPr>
              <a:t>. Выполнение требований по качеству услуг с учётом ограничений на ресурсы и воздействия дестабилизирующих факторов.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9"/>
          <p:cNvSpPr>
            <a:spLocks noChangeArrowheads="1"/>
          </p:cNvSpPr>
          <p:nvPr/>
        </p:nvSpPr>
        <p:spPr bwMode="auto">
          <a:xfrm>
            <a:off x="276225" y="744538"/>
            <a:ext cx="11728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ru-RU" altLang="ru-RU" sz="1400" b="1" i="1" u="sng">
                <a:solidFill>
                  <a:srgbClr val="000000"/>
                </a:solidFill>
                <a:latin typeface="Calibri" pitchFamily="34" charset="0"/>
              </a:rPr>
              <a:t>Цель планирования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sz="1400" b="1" i="1">
                <a:solidFill>
                  <a:srgbClr val="000000"/>
                </a:solidFill>
                <a:latin typeface="Calibri" pitchFamily="34" charset="0"/>
              </a:rPr>
              <a:t>– определение конфигурации и пространственно-технических параметров сети, при которых достигается соответствие качества информационного обмена установленным требованиям с учетом ограничений и воздействия дестабилизирующих факторов.</a:t>
            </a:r>
            <a:r>
              <a:rPr lang="ru-RU" altLang="ru-RU" sz="160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59394" name="Text Box 37"/>
          <p:cNvSpPr txBox="1">
            <a:spLocks noChangeArrowheads="1"/>
          </p:cNvSpPr>
          <p:nvPr/>
        </p:nvSpPr>
        <p:spPr bwMode="auto">
          <a:xfrm>
            <a:off x="1774825" y="1268413"/>
            <a:ext cx="835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b="1">
                <a:solidFill>
                  <a:srgbClr val="000000"/>
                </a:solidFill>
                <a:latin typeface="Calibri" pitchFamily="34" charset="0"/>
              </a:rPr>
              <a:t>Автоматизация основных этапов планирования сетей радиосвязи и доступа</a:t>
            </a:r>
          </a:p>
        </p:txBody>
      </p:sp>
      <p:grpSp>
        <p:nvGrpSpPr>
          <p:cNvPr id="59395" name="Group 50"/>
          <p:cNvGrpSpPr>
            <a:grpSpLocks/>
          </p:cNvGrpSpPr>
          <p:nvPr/>
        </p:nvGrpSpPr>
        <p:grpSpPr bwMode="auto">
          <a:xfrm>
            <a:off x="1774825" y="1635125"/>
            <a:ext cx="8574088" cy="4025900"/>
            <a:chOff x="68" y="980"/>
            <a:chExt cx="5491" cy="2586"/>
          </a:xfrm>
        </p:grpSpPr>
        <p:sp>
          <p:nvSpPr>
            <p:cNvPr id="21511" name="Cloud"/>
            <p:cNvSpPr>
              <a:spLocks noChangeAspect="1" noEditPoints="1" noChangeArrowheads="1"/>
            </p:cNvSpPr>
            <p:nvPr/>
          </p:nvSpPr>
          <p:spPr bwMode="auto">
            <a:xfrm>
              <a:off x="68" y="1252"/>
              <a:ext cx="1134" cy="454"/>
            </a:xfrm>
            <a:custGeom>
              <a:avLst/>
              <a:gdLst>
                <a:gd name="T0" fmla="*/ 16314 w 21600"/>
                <a:gd name="T1" fmla="*/ 419 h 21600"/>
                <a:gd name="T2" fmla="*/ 16314 w 21600"/>
                <a:gd name="T3" fmla="*/ 419 h 21600"/>
                <a:gd name="T4" fmla="*/ 16314 w 21600"/>
                <a:gd name="T5" fmla="*/ 419 h 21600"/>
                <a:gd name="T6" fmla="*/ 16314 w 21600"/>
                <a:gd name="T7" fmla="*/ 41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83 h 21600"/>
                <a:gd name="T14" fmla="*/ 17086 w 21600"/>
                <a:gd name="T15" fmla="*/ 1731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lIns="54000" tIns="10800" rIns="54000" bIns="108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ru-RU" altLang="ru-RU" sz="1600" b="1">
                  <a:solidFill>
                    <a:prstClr val="black"/>
                  </a:solidFill>
                </a:rPr>
                <a:t>Постановка задачи</a:t>
              </a:r>
            </a:p>
          </p:txBody>
        </p:sp>
        <p:sp>
          <p:nvSpPr>
            <p:cNvPr id="59399" name="AutoShape 33"/>
            <p:cNvSpPr>
              <a:spLocks noChangeArrowheads="1"/>
            </p:cNvSpPr>
            <p:nvPr/>
          </p:nvSpPr>
          <p:spPr bwMode="auto">
            <a:xfrm>
              <a:off x="158" y="1796"/>
              <a:ext cx="975" cy="227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Calibri" pitchFamily="34" charset="0"/>
                </a:rPr>
                <a:t>Ресурсы -</a:t>
              </a:r>
              <a:r>
                <a:rPr lang="en-US" altLang="ru-RU" sz="1600" b="1">
                  <a:solidFill>
                    <a:srgbClr val="000000"/>
                  </a:solidFill>
                  <a:latin typeface="Calibri" pitchFamily="34" charset="0"/>
                </a:rPr>
                <a:t>&gt;</a:t>
              </a:r>
              <a:r>
                <a:rPr lang="ru-RU" altLang="ru-RU" sz="1600" b="1">
                  <a:solidFill>
                    <a:srgbClr val="000000"/>
                  </a:solidFill>
                  <a:latin typeface="Calibri" pitchFamily="34" charset="0"/>
                </a:rPr>
                <a:t> Сеть</a:t>
              </a:r>
            </a:p>
          </p:txBody>
        </p:sp>
        <p:sp>
          <p:nvSpPr>
            <p:cNvPr id="59400" name="AutoShape 35"/>
            <p:cNvSpPr>
              <a:spLocks noChangeArrowheads="1"/>
            </p:cNvSpPr>
            <p:nvPr/>
          </p:nvSpPr>
          <p:spPr bwMode="auto">
            <a:xfrm>
              <a:off x="158" y="2114"/>
              <a:ext cx="975" cy="227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Calibri" pitchFamily="34" charset="0"/>
                </a:rPr>
                <a:t>Сеть -</a:t>
              </a:r>
              <a:r>
                <a:rPr lang="en-US" altLang="ru-RU" sz="1600" b="1">
                  <a:solidFill>
                    <a:srgbClr val="000000"/>
                  </a:solidFill>
                  <a:latin typeface="Calibri" pitchFamily="34" charset="0"/>
                </a:rPr>
                <a:t>&gt;</a:t>
              </a:r>
              <a:r>
                <a:rPr lang="ru-RU" altLang="ru-RU" sz="1600" b="1">
                  <a:solidFill>
                    <a:srgbClr val="000000"/>
                  </a:solidFill>
                  <a:latin typeface="Calibri" pitchFamily="34" charset="0"/>
                </a:rPr>
                <a:t> Ресурсы</a:t>
              </a:r>
            </a:p>
          </p:txBody>
        </p:sp>
        <p:sp>
          <p:nvSpPr>
            <p:cNvPr id="59401" name="AutoShape 36"/>
            <p:cNvSpPr>
              <a:spLocks noChangeArrowheads="1"/>
            </p:cNvSpPr>
            <p:nvPr/>
          </p:nvSpPr>
          <p:spPr bwMode="auto">
            <a:xfrm>
              <a:off x="158" y="2431"/>
              <a:ext cx="975" cy="227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Calibri" pitchFamily="34" charset="0"/>
                </a:rPr>
                <a:t>Ресурсы </a:t>
              </a:r>
              <a:r>
                <a:rPr lang="en-US" altLang="ru-RU" sz="1600" b="1">
                  <a:solidFill>
                    <a:srgbClr val="000000"/>
                  </a:solidFill>
                  <a:latin typeface="Calibri" pitchFamily="34" charset="0"/>
                </a:rPr>
                <a:t>&lt;</a:t>
              </a:r>
              <a:r>
                <a:rPr lang="ru-RU" altLang="ru-RU" sz="1600" b="1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altLang="ru-RU" sz="1600" b="1">
                  <a:solidFill>
                    <a:srgbClr val="000000"/>
                  </a:solidFill>
                  <a:latin typeface="Calibri" pitchFamily="34" charset="0"/>
                </a:rPr>
                <a:t>&gt;</a:t>
              </a:r>
              <a:r>
                <a:rPr lang="ru-RU" altLang="ru-RU" sz="1600" b="1">
                  <a:solidFill>
                    <a:srgbClr val="000000"/>
                  </a:solidFill>
                  <a:latin typeface="Calibri" pitchFamily="34" charset="0"/>
                </a:rPr>
                <a:t> Сеть</a:t>
              </a:r>
            </a:p>
          </p:txBody>
        </p:sp>
        <p:sp>
          <p:nvSpPr>
            <p:cNvPr id="59402" name="AutoShape 40"/>
            <p:cNvSpPr>
              <a:spLocks noChangeArrowheads="1"/>
            </p:cNvSpPr>
            <p:nvPr/>
          </p:nvSpPr>
          <p:spPr bwMode="auto">
            <a:xfrm>
              <a:off x="1292" y="1252"/>
              <a:ext cx="816" cy="1860"/>
            </a:xfrm>
            <a:prstGeom prst="flowChartProcess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10800" rIns="36000" bIns="10800"/>
            <a:lstStyle/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Исх. данные</a:t>
              </a:r>
              <a:r>
                <a:rPr lang="en-US" altLang="ru-RU" sz="1700">
                  <a:solidFill>
                    <a:srgbClr val="000000"/>
                  </a:solidFill>
                  <a:latin typeface="Calibri" pitchFamily="34" charset="0"/>
                </a:rPr>
                <a:t>:</a:t>
              </a:r>
            </a:p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Требования</a:t>
              </a:r>
            </a:p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Стандарты</a:t>
              </a:r>
            </a:p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Технологии</a:t>
              </a:r>
            </a:p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ТХ, ЦММ</a:t>
              </a:r>
            </a:p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Модели</a:t>
              </a:r>
            </a:p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трафика</a:t>
              </a:r>
            </a:p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География</a:t>
              </a:r>
            </a:p>
            <a:p>
              <a:pPr>
                <a:buFont typeface="Arial" charset="0"/>
                <a:buNone/>
              </a:pPr>
              <a:r>
                <a:rPr lang="ru-RU" altLang="ru-RU" sz="1700">
                  <a:solidFill>
                    <a:srgbClr val="000000"/>
                  </a:solidFill>
                  <a:latin typeface="Calibri" pitchFamily="34" charset="0"/>
                </a:rPr>
                <a:t>региона</a:t>
              </a:r>
            </a:p>
          </p:txBody>
        </p:sp>
        <p:grpSp>
          <p:nvGrpSpPr>
            <p:cNvPr id="59403" name="Group 59"/>
            <p:cNvGrpSpPr>
              <a:grpSpLocks/>
            </p:cNvGrpSpPr>
            <p:nvPr/>
          </p:nvGrpSpPr>
          <p:grpSpPr bwMode="auto">
            <a:xfrm>
              <a:off x="2200" y="1252"/>
              <a:ext cx="1044" cy="1860"/>
              <a:chOff x="2336" y="1525"/>
              <a:chExt cx="1044" cy="1860"/>
            </a:xfrm>
          </p:grpSpPr>
          <p:sp>
            <p:nvSpPr>
              <p:cNvPr id="59434" name="AutoShape 48"/>
              <p:cNvSpPr>
                <a:spLocks noChangeArrowheads="1"/>
              </p:cNvSpPr>
              <p:nvPr/>
            </p:nvSpPr>
            <p:spPr bwMode="auto">
              <a:xfrm>
                <a:off x="2336" y="1525"/>
                <a:ext cx="1044" cy="1860"/>
              </a:xfrm>
              <a:prstGeom prst="roundRect">
                <a:avLst>
                  <a:gd name="adj" fmla="val 957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8000" tIns="36000" rIns="18000" bIns="36000" anchorCtr="1"/>
              <a:lstStyle/>
              <a:p>
                <a:pPr algn="ctr">
                  <a:lnSpc>
                    <a:spcPct val="70000"/>
                  </a:lnSpc>
                  <a:buFont typeface="Arial" charset="0"/>
                  <a:buNone/>
                </a:pPr>
                <a:r>
                  <a:rPr lang="ru-RU" altLang="ru-RU" sz="1700">
                    <a:solidFill>
                      <a:srgbClr val="000000"/>
                    </a:solidFill>
                    <a:latin typeface="Calibri" pitchFamily="34" charset="0"/>
                  </a:rPr>
                  <a:t>Варианты</a:t>
                </a:r>
              </a:p>
              <a:p>
                <a:pPr algn="ctr">
                  <a:lnSpc>
                    <a:spcPct val="70000"/>
                  </a:lnSpc>
                  <a:buFont typeface="Arial" charset="0"/>
                  <a:buNone/>
                </a:pPr>
                <a:r>
                  <a:rPr lang="ru-RU" altLang="ru-RU" sz="1700">
                    <a:solidFill>
                      <a:srgbClr val="000000"/>
                    </a:solidFill>
                    <a:latin typeface="Calibri" pitchFamily="34" charset="0"/>
                  </a:rPr>
                  <a:t>топологии</a:t>
                </a:r>
              </a:p>
            </p:txBody>
          </p:sp>
          <p:sp>
            <p:nvSpPr>
              <p:cNvPr id="59435" name="AutoShape 42"/>
              <p:cNvSpPr>
                <a:spLocks noChangeArrowheads="1"/>
              </p:cNvSpPr>
              <p:nvPr/>
            </p:nvSpPr>
            <p:spPr bwMode="auto">
              <a:xfrm>
                <a:off x="2382" y="1843"/>
                <a:ext cx="952" cy="68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buFont typeface="Arial" charset="0"/>
                  <a:buNone/>
                </a:pPr>
                <a:r>
                  <a:rPr lang="ru-RU" altLang="ru-RU" sz="1600">
                    <a:solidFill>
                      <a:srgbClr val="000000"/>
                    </a:solidFill>
                    <a:latin typeface="Calibri" pitchFamily="34" charset="0"/>
                  </a:rPr>
                  <a:t>Сети</a:t>
                </a:r>
              </a:p>
              <a:p>
                <a:pPr algn="ctr">
                  <a:buFont typeface="Arial" charset="0"/>
                  <a:buNone/>
                </a:pPr>
                <a:r>
                  <a:rPr lang="ru-RU" altLang="ru-RU" sz="1600">
                    <a:solidFill>
                      <a:srgbClr val="000000"/>
                    </a:solidFill>
                    <a:latin typeface="Calibri" pitchFamily="34" charset="0"/>
                  </a:rPr>
                  <a:t>радиодоступа,</a:t>
                </a:r>
              </a:p>
              <a:p>
                <a:pPr algn="ctr">
                  <a:buFont typeface="Arial" charset="0"/>
                  <a:buNone/>
                </a:pPr>
                <a:r>
                  <a:rPr lang="ru-RU" altLang="ru-RU" sz="1600">
                    <a:solidFill>
                      <a:srgbClr val="000000"/>
                    </a:solidFill>
                    <a:latin typeface="Calibri" pitchFamily="34" charset="0"/>
                  </a:rPr>
                  <a:t>УКВ связи,</a:t>
                </a:r>
              </a:p>
              <a:p>
                <a:pPr algn="ctr">
                  <a:buFont typeface="Arial" charset="0"/>
                  <a:buNone/>
                </a:pPr>
                <a:r>
                  <a:rPr lang="ru-RU" altLang="ru-RU" sz="1600">
                    <a:solidFill>
                      <a:srgbClr val="000000"/>
                    </a:solidFill>
                    <a:latin typeface="Calibri" pitchFamily="34" charset="0"/>
                  </a:rPr>
                  <a:t> вещания</a:t>
                </a:r>
              </a:p>
            </p:txBody>
          </p:sp>
          <p:sp>
            <p:nvSpPr>
              <p:cNvPr id="59436" name="AutoShape 44"/>
              <p:cNvSpPr>
                <a:spLocks noChangeArrowheads="1"/>
              </p:cNvSpPr>
              <p:nvPr/>
            </p:nvSpPr>
            <p:spPr bwMode="auto">
              <a:xfrm>
                <a:off x="2381" y="2568"/>
                <a:ext cx="952" cy="272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buFont typeface="Arial" charset="0"/>
                  <a:buNone/>
                </a:pPr>
                <a:r>
                  <a:rPr lang="ru-RU" altLang="ru-RU" sz="1600">
                    <a:solidFill>
                      <a:srgbClr val="000000"/>
                    </a:solidFill>
                    <a:latin typeface="Calibri" pitchFamily="34" charset="0"/>
                  </a:rPr>
                  <a:t>ЦРРЛ</a:t>
                </a:r>
              </a:p>
            </p:txBody>
          </p:sp>
          <p:sp>
            <p:nvSpPr>
              <p:cNvPr id="59437" name="AutoShape 45"/>
              <p:cNvSpPr>
                <a:spLocks noChangeArrowheads="1"/>
              </p:cNvSpPr>
              <p:nvPr/>
            </p:nvSpPr>
            <p:spPr bwMode="auto">
              <a:xfrm>
                <a:off x="2382" y="2886"/>
                <a:ext cx="952" cy="453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buFont typeface="Arial" charset="0"/>
                  <a:buNone/>
                </a:pPr>
                <a:r>
                  <a:rPr lang="ru-RU" altLang="ru-RU" sz="1600">
                    <a:solidFill>
                      <a:srgbClr val="000000"/>
                    </a:solidFill>
                    <a:latin typeface="Calibri" pitchFamily="34" charset="0"/>
                  </a:rPr>
                  <a:t>Транспортные </a:t>
                </a:r>
              </a:p>
              <a:p>
                <a:pPr algn="ctr">
                  <a:buFont typeface="Arial" charset="0"/>
                  <a:buNone/>
                </a:pPr>
                <a:r>
                  <a:rPr lang="ru-RU" altLang="ru-RU" sz="1600">
                    <a:solidFill>
                      <a:srgbClr val="000000"/>
                    </a:solidFill>
                    <a:latin typeface="Calibri" pitchFamily="34" charset="0"/>
                  </a:rPr>
                  <a:t>сети связи</a:t>
                </a:r>
              </a:p>
            </p:txBody>
          </p:sp>
        </p:grpSp>
        <p:grpSp>
          <p:nvGrpSpPr>
            <p:cNvPr id="59404" name="Group 63"/>
            <p:cNvGrpSpPr>
              <a:grpSpLocks/>
            </p:cNvGrpSpPr>
            <p:nvPr/>
          </p:nvGrpSpPr>
          <p:grpSpPr bwMode="auto">
            <a:xfrm>
              <a:off x="3334" y="1252"/>
              <a:ext cx="1044" cy="1860"/>
              <a:chOff x="3696" y="1518"/>
              <a:chExt cx="1044" cy="1860"/>
            </a:xfrm>
          </p:grpSpPr>
          <p:sp>
            <p:nvSpPr>
              <p:cNvPr id="59431" name="AutoShape 55"/>
              <p:cNvSpPr>
                <a:spLocks noChangeArrowheads="1"/>
              </p:cNvSpPr>
              <p:nvPr/>
            </p:nvSpPr>
            <p:spPr bwMode="auto">
              <a:xfrm>
                <a:off x="3696" y="1518"/>
                <a:ext cx="1044" cy="1860"/>
              </a:xfrm>
              <a:prstGeom prst="roundRect">
                <a:avLst>
                  <a:gd name="adj" fmla="val 9579"/>
                </a:avLst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8000" tIns="36000" rIns="18000" bIns="36000" anchorCtr="1"/>
              <a:lstStyle/>
              <a:p>
                <a:pPr algn="ctr">
                  <a:lnSpc>
                    <a:spcPct val="70000"/>
                  </a:lnSpc>
                  <a:buFont typeface="Arial" charset="0"/>
                  <a:buNone/>
                </a:pPr>
                <a:r>
                  <a:rPr lang="ru-RU" altLang="ru-RU" sz="1700">
                    <a:solidFill>
                      <a:srgbClr val="000000"/>
                    </a:solidFill>
                    <a:latin typeface="Calibri" pitchFamily="34" charset="0"/>
                  </a:rPr>
                  <a:t>Анализ</a:t>
                </a:r>
              </a:p>
              <a:p>
                <a:pPr algn="ctr">
                  <a:lnSpc>
                    <a:spcPct val="70000"/>
                  </a:lnSpc>
                  <a:buFont typeface="Arial" charset="0"/>
                  <a:buNone/>
                </a:pPr>
                <a:r>
                  <a:rPr lang="ru-RU" altLang="ru-RU" sz="1700">
                    <a:solidFill>
                      <a:srgbClr val="000000"/>
                    </a:solidFill>
                    <a:latin typeface="Calibri" pitchFamily="34" charset="0"/>
                  </a:rPr>
                  <a:t>вариантов</a:t>
                </a:r>
              </a:p>
            </p:txBody>
          </p:sp>
          <p:sp>
            <p:nvSpPr>
              <p:cNvPr id="21545" name="Documents"/>
              <p:cNvSpPr>
                <a:spLocks noEditPoints="1" noChangeArrowheads="1"/>
              </p:cNvSpPr>
              <p:nvPr/>
            </p:nvSpPr>
            <p:spPr bwMode="auto">
              <a:xfrm>
                <a:off x="3741" y="1843"/>
                <a:ext cx="943" cy="8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1649 w 21600"/>
                  <a:gd name="T37" fmla="*/ 4177 h 21600"/>
                  <a:gd name="T38" fmla="*/ 16515 w 21600"/>
                  <a:gd name="T39" fmla="*/ 17317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 extrusionOk="0">
                    <a:moveTo>
                      <a:pt x="0" y="18014"/>
                    </a:moveTo>
                    <a:lnTo>
                      <a:pt x="0" y="2800"/>
                    </a:lnTo>
                    <a:lnTo>
                      <a:pt x="1645" y="2800"/>
                    </a:lnTo>
                    <a:lnTo>
                      <a:pt x="1645" y="1428"/>
                    </a:lnTo>
                    <a:lnTo>
                      <a:pt x="3468" y="1428"/>
                    </a:lnTo>
                    <a:lnTo>
                      <a:pt x="3468" y="0"/>
                    </a:lnTo>
                    <a:lnTo>
                      <a:pt x="21653" y="0"/>
                    </a:lnTo>
                    <a:lnTo>
                      <a:pt x="21653" y="18828"/>
                    </a:lnTo>
                    <a:lnTo>
                      <a:pt x="19954" y="18828"/>
                    </a:lnTo>
                    <a:lnTo>
                      <a:pt x="19954" y="20214"/>
                    </a:lnTo>
                    <a:lnTo>
                      <a:pt x="18256" y="20214"/>
                    </a:lnTo>
                    <a:lnTo>
                      <a:pt x="18256" y="21600"/>
                    </a:lnTo>
                    <a:lnTo>
                      <a:pt x="4434" y="21600"/>
                    </a:lnTo>
                    <a:lnTo>
                      <a:pt x="0" y="18014"/>
                    </a:lnTo>
                    <a:close/>
                  </a:path>
                  <a:path w="21600" h="21600" extrusionOk="0">
                    <a:moveTo>
                      <a:pt x="3486" y="1428"/>
                    </a:moveTo>
                    <a:lnTo>
                      <a:pt x="19954" y="1428"/>
                    </a:lnTo>
                    <a:lnTo>
                      <a:pt x="19954" y="20214"/>
                    </a:lnTo>
                    <a:lnTo>
                      <a:pt x="18256" y="20214"/>
                    </a:lnTo>
                    <a:lnTo>
                      <a:pt x="18256" y="2800"/>
                    </a:lnTo>
                    <a:lnTo>
                      <a:pt x="1645" y="2800"/>
                    </a:lnTo>
                    <a:lnTo>
                      <a:pt x="1645" y="1428"/>
                    </a:lnTo>
                    <a:lnTo>
                      <a:pt x="3486" y="1428"/>
                    </a:lnTo>
                    <a:close/>
                  </a:path>
                  <a:path w="21600" h="21600" extrusionOk="0">
                    <a:moveTo>
                      <a:pt x="0" y="18014"/>
                    </a:moveTo>
                    <a:lnTo>
                      <a:pt x="4434" y="18000"/>
                    </a:lnTo>
                    <a:lnTo>
                      <a:pt x="4434" y="21600"/>
                    </a:lnTo>
                    <a:lnTo>
                      <a:pt x="0" y="1801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 lIns="18000" tIns="0" rIns="0" bIns="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ru-RU" altLang="ru-RU" sz="1600" dirty="0">
                    <a:solidFill>
                      <a:prstClr val="black"/>
                    </a:solidFill>
                  </a:rPr>
                  <a:t>Решение расчетных задач</a:t>
                </a:r>
              </a:p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ru-RU" altLang="ru-RU" sz="1200" dirty="0">
                    <a:solidFill>
                      <a:prstClr val="black"/>
                    </a:solidFill>
                  </a:rPr>
                  <a:t>(скорость)</a:t>
                </a:r>
              </a:p>
            </p:txBody>
          </p:sp>
          <p:sp>
            <p:nvSpPr>
              <p:cNvPr id="21546" name="Documents"/>
              <p:cNvSpPr>
                <a:spLocks noEditPoints="1" noChangeArrowheads="1"/>
              </p:cNvSpPr>
              <p:nvPr/>
            </p:nvSpPr>
            <p:spPr bwMode="auto">
              <a:xfrm>
                <a:off x="3741" y="2795"/>
                <a:ext cx="953" cy="5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1656 w 21600"/>
                  <a:gd name="T37" fmla="*/ 4156 h 21600"/>
                  <a:gd name="T38" fmla="*/ 16518 w 21600"/>
                  <a:gd name="T39" fmla="*/ 17315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 extrusionOk="0">
                    <a:moveTo>
                      <a:pt x="0" y="18014"/>
                    </a:moveTo>
                    <a:lnTo>
                      <a:pt x="0" y="2800"/>
                    </a:lnTo>
                    <a:lnTo>
                      <a:pt x="1645" y="2800"/>
                    </a:lnTo>
                    <a:lnTo>
                      <a:pt x="1645" y="1428"/>
                    </a:lnTo>
                    <a:lnTo>
                      <a:pt x="3468" y="1428"/>
                    </a:lnTo>
                    <a:lnTo>
                      <a:pt x="3468" y="0"/>
                    </a:lnTo>
                    <a:lnTo>
                      <a:pt x="21653" y="0"/>
                    </a:lnTo>
                    <a:lnTo>
                      <a:pt x="21653" y="18828"/>
                    </a:lnTo>
                    <a:lnTo>
                      <a:pt x="19954" y="18828"/>
                    </a:lnTo>
                    <a:lnTo>
                      <a:pt x="19954" y="20214"/>
                    </a:lnTo>
                    <a:lnTo>
                      <a:pt x="18256" y="20214"/>
                    </a:lnTo>
                    <a:lnTo>
                      <a:pt x="18256" y="21600"/>
                    </a:lnTo>
                    <a:lnTo>
                      <a:pt x="4434" y="21600"/>
                    </a:lnTo>
                    <a:lnTo>
                      <a:pt x="0" y="18014"/>
                    </a:lnTo>
                    <a:close/>
                  </a:path>
                  <a:path w="21600" h="21600" extrusionOk="0">
                    <a:moveTo>
                      <a:pt x="3486" y="1428"/>
                    </a:moveTo>
                    <a:lnTo>
                      <a:pt x="19954" y="1428"/>
                    </a:lnTo>
                    <a:lnTo>
                      <a:pt x="19954" y="20214"/>
                    </a:lnTo>
                    <a:lnTo>
                      <a:pt x="18256" y="20214"/>
                    </a:lnTo>
                    <a:lnTo>
                      <a:pt x="18256" y="2800"/>
                    </a:lnTo>
                    <a:lnTo>
                      <a:pt x="1645" y="2800"/>
                    </a:lnTo>
                    <a:lnTo>
                      <a:pt x="1645" y="1428"/>
                    </a:lnTo>
                    <a:lnTo>
                      <a:pt x="3486" y="1428"/>
                    </a:lnTo>
                    <a:close/>
                  </a:path>
                  <a:path w="21600" h="21600" extrusionOk="0">
                    <a:moveTo>
                      <a:pt x="0" y="18014"/>
                    </a:moveTo>
                    <a:lnTo>
                      <a:pt x="4434" y="18000"/>
                    </a:lnTo>
                    <a:lnTo>
                      <a:pt x="4434" y="21600"/>
                    </a:lnTo>
                    <a:lnTo>
                      <a:pt x="0" y="1801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 lIns="18000" tIns="0" rIns="0" bIns="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ru-RU" altLang="ru-RU" sz="1600">
                    <a:solidFill>
                      <a:prstClr val="black"/>
                    </a:solidFill>
                  </a:rPr>
                  <a:t>Модели</a:t>
                </a:r>
              </a:p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ru-RU" altLang="ru-RU" sz="1200">
                    <a:solidFill>
                      <a:prstClr val="black"/>
                    </a:solidFill>
                  </a:rPr>
                  <a:t>(адекватность)</a:t>
                </a:r>
              </a:p>
            </p:txBody>
          </p:sp>
        </p:grpSp>
        <p:sp>
          <p:nvSpPr>
            <p:cNvPr id="59405" name="AutoShape 73"/>
            <p:cNvSpPr>
              <a:spLocks noChangeArrowheads="1"/>
            </p:cNvSpPr>
            <p:nvPr/>
          </p:nvSpPr>
          <p:spPr bwMode="auto">
            <a:xfrm>
              <a:off x="4490" y="2658"/>
              <a:ext cx="771" cy="453"/>
            </a:xfrm>
            <a:prstGeom prst="flowChartPredefinedProcess">
              <a:avLst/>
            </a:prstGeom>
            <a:solidFill>
              <a:srgbClr val="FFCC99"/>
            </a:solidFill>
            <a:ln w="9525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b="1">
                  <a:solidFill>
                    <a:srgbClr val="000000"/>
                  </a:solidFill>
                  <a:latin typeface="Calibri" pitchFamily="34" charset="0"/>
                </a:rPr>
                <a:t>Решение</a:t>
              </a:r>
            </a:p>
          </p:txBody>
        </p:sp>
        <p:sp>
          <p:nvSpPr>
            <p:cNvPr id="59406" name="AutoShape 75"/>
            <p:cNvSpPr>
              <a:spLocks noChangeAspect="1" noChangeArrowheads="1"/>
            </p:cNvSpPr>
            <p:nvPr/>
          </p:nvSpPr>
          <p:spPr bwMode="auto">
            <a:xfrm>
              <a:off x="476" y="1025"/>
              <a:ext cx="204" cy="204"/>
            </a:xfrm>
            <a:prstGeom prst="flowChartConnector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59407" name="AutoShape 77"/>
            <p:cNvSpPr>
              <a:spLocks noChangeAspect="1" noChangeArrowheads="1"/>
            </p:cNvSpPr>
            <p:nvPr/>
          </p:nvSpPr>
          <p:spPr bwMode="auto">
            <a:xfrm>
              <a:off x="1587" y="1025"/>
              <a:ext cx="204" cy="204"/>
            </a:xfrm>
            <a:prstGeom prst="flowChartConnector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>
                  <a:solidFill>
                    <a:srgbClr val="000000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59408" name="AutoShape 78"/>
            <p:cNvSpPr>
              <a:spLocks noChangeAspect="1" noChangeArrowheads="1"/>
            </p:cNvSpPr>
            <p:nvPr/>
          </p:nvSpPr>
          <p:spPr bwMode="auto">
            <a:xfrm>
              <a:off x="2609" y="1025"/>
              <a:ext cx="204" cy="204"/>
            </a:xfrm>
            <a:prstGeom prst="flowChartConnector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>
                  <a:solidFill>
                    <a:srgbClr val="000000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59409" name="AutoShape 79"/>
            <p:cNvSpPr>
              <a:spLocks noChangeAspect="1" noChangeArrowheads="1"/>
            </p:cNvSpPr>
            <p:nvPr/>
          </p:nvSpPr>
          <p:spPr bwMode="auto">
            <a:xfrm>
              <a:off x="3742" y="1025"/>
              <a:ext cx="204" cy="204"/>
            </a:xfrm>
            <a:prstGeom prst="flowChartConnector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>
                  <a:solidFill>
                    <a:srgbClr val="000000"/>
                  </a:solidFill>
                  <a:latin typeface="Calibri" pitchFamily="34" charset="0"/>
                </a:rPr>
                <a:t>4</a:t>
              </a:r>
            </a:p>
          </p:txBody>
        </p:sp>
        <p:grpSp>
          <p:nvGrpSpPr>
            <p:cNvPr id="59410" name="Group 92"/>
            <p:cNvGrpSpPr>
              <a:grpSpLocks/>
            </p:cNvGrpSpPr>
            <p:nvPr/>
          </p:nvGrpSpPr>
          <p:grpSpPr bwMode="auto">
            <a:xfrm>
              <a:off x="4558" y="980"/>
              <a:ext cx="1001" cy="1687"/>
              <a:chOff x="4558" y="1269"/>
              <a:chExt cx="1001" cy="1687"/>
            </a:xfrm>
          </p:grpSpPr>
          <p:sp>
            <p:nvSpPr>
              <p:cNvPr id="59418" name="AutoShape 64"/>
              <p:cNvSpPr>
                <a:spLocks noChangeArrowheads="1"/>
              </p:cNvSpPr>
              <p:nvPr/>
            </p:nvSpPr>
            <p:spPr bwMode="auto">
              <a:xfrm>
                <a:off x="4558" y="2205"/>
                <a:ext cx="622" cy="430"/>
              </a:xfrm>
              <a:prstGeom prst="flowChartDecision">
                <a:avLst/>
              </a:prstGeom>
              <a:gradFill rotWithShape="1">
                <a:gsLst>
                  <a:gs pos="0">
                    <a:srgbClr val="00FF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Font typeface="Arial" charset="0"/>
                  <a:buNone/>
                </a:pPr>
                <a:endParaRPr lang="ru-RU" altLang="ru-RU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59419" name="Group 65"/>
              <p:cNvGrpSpPr>
                <a:grpSpLocks noChangeAspect="1"/>
              </p:cNvGrpSpPr>
              <p:nvPr/>
            </p:nvGrpSpPr>
            <p:grpSpPr bwMode="auto">
              <a:xfrm>
                <a:off x="4694" y="2278"/>
                <a:ext cx="338" cy="282"/>
                <a:chOff x="1824" y="633"/>
                <a:chExt cx="2834" cy="2849"/>
              </a:xfrm>
            </p:grpSpPr>
            <p:sp>
              <p:nvSpPr>
                <p:cNvPr id="59427" name="Puzzle3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3204" y="633"/>
                  <a:ext cx="1114" cy="151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2269 w 21600"/>
                    <a:gd name="T25" fmla="*/ 7718 h 21600"/>
                    <a:gd name="T26" fmla="*/ 19157 w 21600"/>
                    <a:gd name="T27" fmla="*/ 2023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6625" y="20892"/>
                      </a:moveTo>
                      <a:lnTo>
                        <a:pt x="7105" y="21023"/>
                      </a:lnTo>
                      <a:lnTo>
                        <a:pt x="7513" y="21088"/>
                      </a:lnTo>
                      <a:lnTo>
                        <a:pt x="7922" y="21115"/>
                      </a:lnTo>
                      <a:lnTo>
                        <a:pt x="8242" y="21115"/>
                      </a:lnTo>
                      <a:lnTo>
                        <a:pt x="8544" y="21062"/>
                      </a:lnTo>
                      <a:lnTo>
                        <a:pt x="8810" y="20997"/>
                      </a:lnTo>
                      <a:lnTo>
                        <a:pt x="9023" y="20892"/>
                      </a:lnTo>
                      <a:lnTo>
                        <a:pt x="9148" y="20761"/>
                      </a:lnTo>
                      <a:lnTo>
                        <a:pt x="9290" y="20616"/>
                      </a:lnTo>
                      <a:lnTo>
                        <a:pt x="9361" y="20459"/>
                      </a:lnTo>
                      <a:lnTo>
                        <a:pt x="9396" y="20289"/>
                      </a:lnTo>
                      <a:lnTo>
                        <a:pt x="9396" y="20092"/>
                      </a:lnTo>
                      <a:lnTo>
                        <a:pt x="9325" y="19909"/>
                      </a:lnTo>
                      <a:lnTo>
                        <a:pt x="9219" y="19738"/>
                      </a:lnTo>
                      <a:lnTo>
                        <a:pt x="9094" y="19555"/>
                      </a:lnTo>
                      <a:lnTo>
                        <a:pt x="8917" y="19384"/>
                      </a:lnTo>
                      <a:lnTo>
                        <a:pt x="8650" y="19162"/>
                      </a:lnTo>
                      <a:lnTo>
                        <a:pt x="8437" y="18900"/>
                      </a:lnTo>
                      <a:lnTo>
                        <a:pt x="8277" y="18624"/>
                      </a:lnTo>
                      <a:lnTo>
                        <a:pt x="8135" y="18349"/>
                      </a:lnTo>
                      <a:lnTo>
                        <a:pt x="8028" y="18048"/>
                      </a:lnTo>
                      <a:lnTo>
                        <a:pt x="7993" y="17746"/>
                      </a:lnTo>
                      <a:lnTo>
                        <a:pt x="7993" y="17471"/>
                      </a:lnTo>
                      <a:lnTo>
                        <a:pt x="8028" y="17169"/>
                      </a:lnTo>
                      <a:lnTo>
                        <a:pt x="8135" y="16920"/>
                      </a:lnTo>
                      <a:lnTo>
                        <a:pt x="8277" y="16671"/>
                      </a:lnTo>
                      <a:lnTo>
                        <a:pt x="8366" y="16540"/>
                      </a:lnTo>
                      <a:lnTo>
                        <a:pt x="8473" y="16409"/>
                      </a:lnTo>
                      <a:lnTo>
                        <a:pt x="8615" y="16317"/>
                      </a:lnTo>
                      <a:lnTo>
                        <a:pt x="8739" y="16213"/>
                      </a:lnTo>
                      <a:lnTo>
                        <a:pt x="8881" y="16134"/>
                      </a:lnTo>
                      <a:lnTo>
                        <a:pt x="9059" y="16055"/>
                      </a:lnTo>
                      <a:lnTo>
                        <a:pt x="9254" y="15990"/>
                      </a:lnTo>
                      <a:lnTo>
                        <a:pt x="9432" y="15911"/>
                      </a:lnTo>
                      <a:lnTo>
                        <a:pt x="9663" y="15885"/>
                      </a:lnTo>
                      <a:lnTo>
                        <a:pt x="9876" y="15833"/>
                      </a:lnTo>
                      <a:lnTo>
                        <a:pt x="10142" y="15806"/>
                      </a:lnTo>
                      <a:lnTo>
                        <a:pt x="10391" y="15806"/>
                      </a:lnTo>
                      <a:lnTo>
                        <a:pt x="10728" y="15806"/>
                      </a:lnTo>
                      <a:lnTo>
                        <a:pt x="10995" y="15806"/>
                      </a:lnTo>
                      <a:lnTo>
                        <a:pt x="11279" y="15833"/>
                      </a:lnTo>
                      <a:lnTo>
                        <a:pt x="11546" y="15885"/>
                      </a:lnTo>
                      <a:lnTo>
                        <a:pt x="11776" y="15937"/>
                      </a:lnTo>
                      <a:lnTo>
                        <a:pt x="12025" y="15990"/>
                      </a:lnTo>
                      <a:lnTo>
                        <a:pt x="12221" y="16055"/>
                      </a:lnTo>
                      <a:lnTo>
                        <a:pt x="12434" y="16134"/>
                      </a:lnTo>
                      <a:lnTo>
                        <a:pt x="12611" y="16213"/>
                      </a:lnTo>
                      <a:lnTo>
                        <a:pt x="12771" y="16317"/>
                      </a:lnTo>
                      <a:lnTo>
                        <a:pt x="12913" y="16409"/>
                      </a:lnTo>
                      <a:lnTo>
                        <a:pt x="13038" y="16514"/>
                      </a:lnTo>
                      <a:lnTo>
                        <a:pt x="13251" y="16737"/>
                      </a:lnTo>
                      <a:lnTo>
                        <a:pt x="13428" y="16986"/>
                      </a:lnTo>
                      <a:lnTo>
                        <a:pt x="13517" y="17248"/>
                      </a:lnTo>
                      <a:lnTo>
                        <a:pt x="13588" y="17523"/>
                      </a:lnTo>
                      <a:lnTo>
                        <a:pt x="13588" y="17799"/>
                      </a:lnTo>
                      <a:lnTo>
                        <a:pt x="13517" y="18074"/>
                      </a:lnTo>
                      <a:lnTo>
                        <a:pt x="13428" y="18323"/>
                      </a:lnTo>
                      <a:lnTo>
                        <a:pt x="13286" y="18572"/>
                      </a:lnTo>
                      <a:lnTo>
                        <a:pt x="13109" y="18808"/>
                      </a:lnTo>
                      <a:lnTo>
                        <a:pt x="12878" y="19031"/>
                      </a:lnTo>
                      <a:lnTo>
                        <a:pt x="12434" y="19411"/>
                      </a:lnTo>
                      <a:lnTo>
                        <a:pt x="12132" y="19738"/>
                      </a:lnTo>
                      <a:lnTo>
                        <a:pt x="12025" y="19856"/>
                      </a:lnTo>
                      <a:lnTo>
                        <a:pt x="11919" y="20014"/>
                      </a:lnTo>
                      <a:lnTo>
                        <a:pt x="11883" y="20132"/>
                      </a:lnTo>
                      <a:lnTo>
                        <a:pt x="11883" y="20263"/>
                      </a:lnTo>
                      <a:lnTo>
                        <a:pt x="11883" y="20394"/>
                      </a:lnTo>
                      <a:lnTo>
                        <a:pt x="11954" y="20485"/>
                      </a:lnTo>
                      <a:lnTo>
                        <a:pt x="12061" y="20590"/>
                      </a:lnTo>
                      <a:lnTo>
                        <a:pt x="12185" y="20695"/>
                      </a:lnTo>
                      <a:lnTo>
                        <a:pt x="12327" y="20787"/>
                      </a:lnTo>
                      <a:lnTo>
                        <a:pt x="12540" y="20892"/>
                      </a:lnTo>
                      <a:lnTo>
                        <a:pt x="12771" y="20997"/>
                      </a:lnTo>
                      <a:lnTo>
                        <a:pt x="13073" y="21088"/>
                      </a:lnTo>
                      <a:lnTo>
                        <a:pt x="13428" y="21193"/>
                      </a:lnTo>
                      <a:lnTo>
                        <a:pt x="13873" y="21298"/>
                      </a:lnTo>
                      <a:lnTo>
                        <a:pt x="14317" y="21390"/>
                      </a:lnTo>
                      <a:lnTo>
                        <a:pt x="14778" y="21468"/>
                      </a:lnTo>
                      <a:lnTo>
                        <a:pt x="15294" y="21547"/>
                      </a:lnTo>
                      <a:lnTo>
                        <a:pt x="15809" y="21600"/>
                      </a:lnTo>
                      <a:lnTo>
                        <a:pt x="16359" y="21652"/>
                      </a:lnTo>
                      <a:lnTo>
                        <a:pt x="16875" y="21678"/>
                      </a:lnTo>
                      <a:lnTo>
                        <a:pt x="17407" y="21678"/>
                      </a:lnTo>
                      <a:lnTo>
                        <a:pt x="17958" y="21678"/>
                      </a:lnTo>
                      <a:lnTo>
                        <a:pt x="18473" y="21652"/>
                      </a:lnTo>
                      <a:lnTo>
                        <a:pt x="18953" y="21573"/>
                      </a:lnTo>
                      <a:lnTo>
                        <a:pt x="19397" y="21495"/>
                      </a:lnTo>
                      <a:lnTo>
                        <a:pt x="19841" y="21390"/>
                      </a:lnTo>
                      <a:lnTo>
                        <a:pt x="20214" y="21272"/>
                      </a:lnTo>
                      <a:lnTo>
                        <a:pt x="20551" y="21088"/>
                      </a:lnTo>
                      <a:lnTo>
                        <a:pt x="20480" y="20787"/>
                      </a:lnTo>
                      <a:lnTo>
                        <a:pt x="20409" y="20485"/>
                      </a:lnTo>
                      <a:lnTo>
                        <a:pt x="20356" y="20158"/>
                      </a:lnTo>
                      <a:lnTo>
                        <a:pt x="20356" y="19804"/>
                      </a:lnTo>
                      <a:lnTo>
                        <a:pt x="20321" y="19083"/>
                      </a:lnTo>
                      <a:lnTo>
                        <a:pt x="20356" y="18349"/>
                      </a:lnTo>
                      <a:lnTo>
                        <a:pt x="20409" y="17641"/>
                      </a:lnTo>
                      <a:lnTo>
                        <a:pt x="20480" y="17012"/>
                      </a:lnTo>
                      <a:lnTo>
                        <a:pt x="20551" y="16488"/>
                      </a:lnTo>
                      <a:lnTo>
                        <a:pt x="20551" y="16055"/>
                      </a:lnTo>
                      <a:lnTo>
                        <a:pt x="20551" y="15911"/>
                      </a:lnTo>
                      <a:lnTo>
                        <a:pt x="20445" y="15754"/>
                      </a:lnTo>
                      <a:lnTo>
                        <a:pt x="20356" y="15610"/>
                      </a:lnTo>
                      <a:lnTo>
                        <a:pt x="20178" y="15452"/>
                      </a:lnTo>
                      <a:lnTo>
                        <a:pt x="20001" y="15334"/>
                      </a:lnTo>
                      <a:lnTo>
                        <a:pt x="19770" y="15230"/>
                      </a:lnTo>
                      <a:lnTo>
                        <a:pt x="19521" y="15125"/>
                      </a:lnTo>
                      <a:lnTo>
                        <a:pt x="19290" y="15059"/>
                      </a:lnTo>
                      <a:lnTo>
                        <a:pt x="19024" y="15007"/>
                      </a:lnTo>
                      <a:lnTo>
                        <a:pt x="18740" y="14954"/>
                      </a:lnTo>
                      <a:lnTo>
                        <a:pt x="18509" y="14954"/>
                      </a:lnTo>
                      <a:lnTo>
                        <a:pt x="18225" y="14954"/>
                      </a:lnTo>
                      <a:lnTo>
                        <a:pt x="17994" y="15007"/>
                      </a:lnTo>
                      <a:lnTo>
                        <a:pt x="17763" y="15085"/>
                      </a:lnTo>
                      <a:lnTo>
                        <a:pt x="17550" y="15177"/>
                      </a:lnTo>
                      <a:lnTo>
                        <a:pt x="17372" y="15308"/>
                      </a:lnTo>
                      <a:lnTo>
                        <a:pt x="17176" y="15426"/>
                      </a:lnTo>
                      <a:lnTo>
                        <a:pt x="16928" y="15557"/>
                      </a:lnTo>
                      <a:lnTo>
                        <a:pt x="16661" y="15636"/>
                      </a:lnTo>
                      <a:lnTo>
                        <a:pt x="16359" y="15688"/>
                      </a:lnTo>
                      <a:lnTo>
                        <a:pt x="16022" y="15715"/>
                      </a:lnTo>
                      <a:lnTo>
                        <a:pt x="15667" y="15688"/>
                      </a:lnTo>
                      <a:lnTo>
                        <a:pt x="15294" y="15662"/>
                      </a:lnTo>
                      <a:lnTo>
                        <a:pt x="14956" y="15583"/>
                      </a:lnTo>
                      <a:lnTo>
                        <a:pt x="14619" y="15479"/>
                      </a:lnTo>
                      <a:lnTo>
                        <a:pt x="14281" y="15334"/>
                      </a:lnTo>
                      <a:lnTo>
                        <a:pt x="13961" y="15177"/>
                      </a:lnTo>
                      <a:lnTo>
                        <a:pt x="13695" y="14981"/>
                      </a:lnTo>
                      <a:lnTo>
                        <a:pt x="13588" y="14850"/>
                      </a:lnTo>
                      <a:lnTo>
                        <a:pt x="13482" y="14732"/>
                      </a:lnTo>
                      <a:lnTo>
                        <a:pt x="13393" y="14600"/>
                      </a:lnTo>
                      <a:lnTo>
                        <a:pt x="13322" y="14456"/>
                      </a:lnTo>
                      <a:lnTo>
                        <a:pt x="13251" y="14299"/>
                      </a:lnTo>
                      <a:lnTo>
                        <a:pt x="13215" y="14155"/>
                      </a:lnTo>
                      <a:lnTo>
                        <a:pt x="13180" y="13971"/>
                      </a:lnTo>
                      <a:lnTo>
                        <a:pt x="13180" y="13801"/>
                      </a:lnTo>
                      <a:lnTo>
                        <a:pt x="13180" y="13591"/>
                      </a:lnTo>
                      <a:lnTo>
                        <a:pt x="13215" y="13395"/>
                      </a:lnTo>
                      <a:lnTo>
                        <a:pt x="13251" y="13198"/>
                      </a:lnTo>
                      <a:lnTo>
                        <a:pt x="13322" y="13015"/>
                      </a:lnTo>
                      <a:lnTo>
                        <a:pt x="13393" y="12870"/>
                      </a:lnTo>
                      <a:lnTo>
                        <a:pt x="13482" y="12713"/>
                      </a:lnTo>
                      <a:lnTo>
                        <a:pt x="13588" y="12569"/>
                      </a:lnTo>
                      <a:lnTo>
                        <a:pt x="13730" y="12438"/>
                      </a:lnTo>
                      <a:lnTo>
                        <a:pt x="13997" y="12215"/>
                      </a:lnTo>
                      <a:lnTo>
                        <a:pt x="14334" y="12005"/>
                      </a:lnTo>
                      <a:lnTo>
                        <a:pt x="14690" y="11861"/>
                      </a:lnTo>
                      <a:lnTo>
                        <a:pt x="15063" y="11756"/>
                      </a:lnTo>
                      <a:lnTo>
                        <a:pt x="15436" y="11678"/>
                      </a:lnTo>
                      <a:lnTo>
                        <a:pt x="15809" y="11638"/>
                      </a:lnTo>
                      <a:lnTo>
                        <a:pt x="16182" y="11638"/>
                      </a:lnTo>
                      <a:lnTo>
                        <a:pt x="16555" y="11678"/>
                      </a:lnTo>
                      <a:lnTo>
                        <a:pt x="16910" y="11730"/>
                      </a:lnTo>
                      <a:lnTo>
                        <a:pt x="17248" y="11835"/>
                      </a:lnTo>
                      <a:lnTo>
                        <a:pt x="17514" y="11966"/>
                      </a:lnTo>
                      <a:lnTo>
                        <a:pt x="17763" y="12110"/>
                      </a:lnTo>
                      <a:lnTo>
                        <a:pt x="17887" y="12215"/>
                      </a:lnTo>
                      <a:lnTo>
                        <a:pt x="18065" y="12307"/>
                      </a:lnTo>
                      <a:lnTo>
                        <a:pt x="18260" y="12412"/>
                      </a:lnTo>
                      <a:lnTo>
                        <a:pt x="18438" y="12464"/>
                      </a:lnTo>
                      <a:lnTo>
                        <a:pt x="18669" y="12543"/>
                      </a:lnTo>
                      <a:lnTo>
                        <a:pt x="18882" y="12569"/>
                      </a:lnTo>
                      <a:lnTo>
                        <a:pt x="19113" y="12595"/>
                      </a:lnTo>
                      <a:lnTo>
                        <a:pt x="19361" y="12608"/>
                      </a:lnTo>
                      <a:lnTo>
                        <a:pt x="19592" y="12608"/>
                      </a:lnTo>
                      <a:lnTo>
                        <a:pt x="19841" y="12595"/>
                      </a:lnTo>
                      <a:lnTo>
                        <a:pt x="20072" y="12543"/>
                      </a:lnTo>
                      <a:lnTo>
                        <a:pt x="20321" y="12490"/>
                      </a:lnTo>
                      <a:lnTo>
                        <a:pt x="20551" y="12438"/>
                      </a:lnTo>
                      <a:lnTo>
                        <a:pt x="20800" y="12333"/>
                      </a:lnTo>
                      <a:lnTo>
                        <a:pt x="20996" y="12241"/>
                      </a:lnTo>
                      <a:lnTo>
                        <a:pt x="21244" y="12110"/>
                      </a:lnTo>
                      <a:lnTo>
                        <a:pt x="21298" y="12032"/>
                      </a:lnTo>
                      <a:lnTo>
                        <a:pt x="21404" y="11966"/>
                      </a:lnTo>
                      <a:lnTo>
                        <a:pt x="21475" y="11861"/>
                      </a:lnTo>
                      <a:lnTo>
                        <a:pt x="21511" y="11730"/>
                      </a:lnTo>
                      <a:lnTo>
                        <a:pt x="21617" y="11481"/>
                      </a:lnTo>
                      <a:lnTo>
                        <a:pt x="21653" y="11180"/>
                      </a:lnTo>
                      <a:lnTo>
                        <a:pt x="21653" y="10826"/>
                      </a:lnTo>
                      <a:lnTo>
                        <a:pt x="21653" y="10472"/>
                      </a:lnTo>
                      <a:lnTo>
                        <a:pt x="21582" y="10092"/>
                      </a:lnTo>
                      <a:lnTo>
                        <a:pt x="21511" y="9725"/>
                      </a:lnTo>
                      <a:lnTo>
                        <a:pt x="21298" y="8912"/>
                      </a:lnTo>
                      <a:lnTo>
                        <a:pt x="21067" y="8191"/>
                      </a:lnTo>
                      <a:lnTo>
                        <a:pt x="20800" y="7536"/>
                      </a:lnTo>
                      <a:lnTo>
                        <a:pt x="20551" y="7025"/>
                      </a:lnTo>
                      <a:lnTo>
                        <a:pt x="20001" y="7103"/>
                      </a:lnTo>
                      <a:lnTo>
                        <a:pt x="19432" y="7156"/>
                      </a:lnTo>
                      <a:lnTo>
                        <a:pt x="18846" y="7208"/>
                      </a:lnTo>
                      <a:lnTo>
                        <a:pt x="18225" y="7208"/>
                      </a:lnTo>
                      <a:lnTo>
                        <a:pt x="17656" y="7208"/>
                      </a:lnTo>
                      <a:lnTo>
                        <a:pt x="17070" y="7182"/>
                      </a:lnTo>
                      <a:lnTo>
                        <a:pt x="16484" y="7156"/>
                      </a:lnTo>
                      <a:lnTo>
                        <a:pt x="15986" y="7103"/>
                      </a:lnTo>
                      <a:lnTo>
                        <a:pt x="14992" y="6999"/>
                      </a:lnTo>
                      <a:lnTo>
                        <a:pt x="14210" y="6907"/>
                      </a:lnTo>
                      <a:lnTo>
                        <a:pt x="13695" y="6828"/>
                      </a:lnTo>
                      <a:lnTo>
                        <a:pt x="13517" y="6802"/>
                      </a:lnTo>
                      <a:lnTo>
                        <a:pt x="13073" y="6645"/>
                      </a:lnTo>
                      <a:lnTo>
                        <a:pt x="12700" y="6474"/>
                      </a:lnTo>
                      <a:lnTo>
                        <a:pt x="12363" y="6304"/>
                      </a:lnTo>
                      <a:lnTo>
                        <a:pt x="12132" y="6094"/>
                      </a:lnTo>
                      <a:lnTo>
                        <a:pt x="11919" y="5871"/>
                      </a:lnTo>
                      <a:lnTo>
                        <a:pt x="11776" y="5649"/>
                      </a:lnTo>
                      <a:lnTo>
                        <a:pt x="11688" y="5413"/>
                      </a:lnTo>
                      <a:lnTo>
                        <a:pt x="11617" y="5190"/>
                      </a:lnTo>
                      <a:lnTo>
                        <a:pt x="11617" y="4941"/>
                      </a:lnTo>
                      <a:lnTo>
                        <a:pt x="11652" y="4718"/>
                      </a:lnTo>
                      <a:lnTo>
                        <a:pt x="11723" y="4482"/>
                      </a:lnTo>
                      <a:lnTo>
                        <a:pt x="11812" y="4285"/>
                      </a:lnTo>
                      <a:lnTo>
                        <a:pt x="11919" y="4089"/>
                      </a:lnTo>
                      <a:lnTo>
                        <a:pt x="12096" y="3905"/>
                      </a:lnTo>
                      <a:lnTo>
                        <a:pt x="12292" y="3735"/>
                      </a:lnTo>
                      <a:lnTo>
                        <a:pt x="12505" y="3604"/>
                      </a:lnTo>
                      <a:lnTo>
                        <a:pt x="12700" y="3460"/>
                      </a:lnTo>
                      <a:lnTo>
                        <a:pt x="12878" y="3250"/>
                      </a:lnTo>
                      <a:lnTo>
                        <a:pt x="13038" y="3027"/>
                      </a:lnTo>
                      <a:lnTo>
                        <a:pt x="13180" y="2752"/>
                      </a:lnTo>
                      <a:lnTo>
                        <a:pt x="13286" y="2477"/>
                      </a:lnTo>
                      <a:lnTo>
                        <a:pt x="13322" y="2175"/>
                      </a:lnTo>
                      <a:lnTo>
                        <a:pt x="13357" y="1874"/>
                      </a:lnTo>
                      <a:lnTo>
                        <a:pt x="13286" y="1572"/>
                      </a:lnTo>
                      <a:lnTo>
                        <a:pt x="13180" y="1271"/>
                      </a:lnTo>
                      <a:lnTo>
                        <a:pt x="13038" y="983"/>
                      </a:lnTo>
                      <a:lnTo>
                        <a:pt x="12949" y="865"/>
                      </a:lnTo>
                      <a:lnTo>
                        <a:pt x="12807" y="733"/>
                      </a:lnTo>
                      <a:lnTo>
                        <a:pt x="12665" y="616"/>
                      </a:lnTo>
                      <a:lnTo>
                        <a:pt x="12505" y="511"/>
                      </a:lnTo>
                      <a:lnTo>
                        <a:pt x="12327" y="406"/>
                      </a:lnTo>
                      <a:lnTo>
                        <a:pt x="12132" y="314"/>
                      </a:lnTo>
                      <a:lnTo>
                        <a:pt x="11883" y="235"/>
                      </a:lnTo>
                      <a:lnTo>
                        <a:pt x="11652" y="183"/>
                      </a:lnTo>
                      <a:lnTo>
                        <a:pt x="11368" y="104"/>
                      </a:lnTo>
                      <a:lnTo>
                        <a:pt x="11101" y="78"/>
                      </a:lnTo>
                      <a:lnTo>
                        <a:pt x="10800" y="52"/>
                      </a:lnTo>
                      <a:lnTo>
                        <a:pt x="10444" y="52"/>
                      </a:lnTo>
                      <a:lnTo>
                        <a:pt x="10142" y="52"/>
                      </a:lnTo>
                      <a:lnTo>
                        <a:pt x="9840" y="78"/>
                      </a:lnTo>
                      <a:lnTo>
                        <a:pt x="9574" y="104"/>
                      </a:lnTo>
                      <a:lnTo>
                        <a:pt x="9325" y="157"/>
                      </a:lnTo>
                      <a:lnTo>
                        <a:pt x="9094" y="209"/>
                      </a:lnTo>
                      <a:lnTo>
                        <a:pt x="8846" y="262"/>
                      </a:lnTo>
                      <a:lnTo>
                        <a:pt x="8650" y="340"/>
                      </a:lnTo>
                      <a:lnTo>
                        <a:pt x="8437" y="432"/>
                      </a:lnTo>
                      <a:lnTo>
                        <a:pt x="8277" y="511"/>
                      </a:lnTo>
                      <a:lnTo>
                        <a:pt x="8100" y="616"/>
                      </a:lnTo>
                      <a:lnTo>
                        <a:pt x="7957" y="707"/>
                      </a:lnTo>
                      <a:lnTo>
                        <a:pt x="7833" y="838"/>
                      </a:lnTo>
                      <a:lnTo>
                        <a:pt x="7620" y="1061"/>
                      </a:lnTo>
                      <a:lnTo>
                        <a:pt x="7442" y="1336"/>
                      </a:lnTo>
                      <a:lnTo>
                        <a:pt x="7353" y="1599"/>
                      </a:lnTo>
                      <a:lnTo>
                        <a:pt x="7318" y="1900"/>
                      </a:lnTo>
                      <a:lnTo>
                        <a:pt x="7318" y="2175"/>
                      </a:lnTo>
                      <a:lnTo>
                        <a:pt x="7353" y="2450"/>
                      </a:lnTo>
                      <a:lnTo>
                        <a:pt x="7442" y="2726"/>
                      </a:lnTo>
                      <a:lnTo>
                        <a:pt x="7620" y="2975"/>
                      </a:lnTo>
                      <a:lnTo>
                        <a:pt x="7833" y="3198"/>
                      </a:lnTo>
                      <a:lnTo>
                        <a:pt x="8064" y="3433"/>
                      </a:lnTo>
                      <a:lnTo>
                        <a:pt x="8295" y="3630"/>
                      </a:lnTo>
                      <a:lnTo>
                        <a:pt x="8508" y="3853"/>
                      </a:lnTo>
                      <a:lnTo>
                        <a:pt x="8686" y="4089"/>
                      </a:lnTo>
                      <a:lnTo>
                        <a:pt x="8775" y="4312"/>
                      </a:lnTo>
                      <a:lnTo>
                        <a:pt x="8846" y="4561"/>
                      </a:lnTo>
                      <a:lnTo>
                        <a:pt x="8846" y="4810"/>
                      </a:lnTo>
                      <a:lnTo>
                        <a:pt x="8810" y="5059"/>
                      </a:lnTo>
                      <a:lnTo>
                        <a:pt x="8721" y="5295"/>
                      </a:lnTo>
                      <a:lnTo>
                        <a:pt x="8579" y="5544"/>
                      </a:lnTo>
                      <a:lnTo>
                        <a:pt x="8366" y="5766"/>
                      </a:lnTo>
                      <a:lnTo>
                        <a:pt x="8135" y="5976"/>
                      </a:lnTo>
                      <a:lnTo>
                        <a:pt x="7833" y="6199"/>
                      </a:lnTo>
                      <a:lnTo>
                        <a:pt x="7478" y="6369"/>
                      </a:lnTo>
                      <a:lnTo>
                        <a:pt x="7069" y="6527"/>
                      </a:lnTo>
                      <a:lnTo>
                        <a:pt x="6590" y="6671"/>
                      </a:lnTo>
                      <a:lnTo>
                        <a:pt x="6092" y="6802"/>
                      </a:lnTo>
                      <a:lnTo>
                        <a:pt x="5684" y="6802"/>
                      </a:lnTo>
                      <a:lnTo>
                        <a:pt x="5133" y="6802"/>
                      </a:lnTo>
                      <a:lnTo>
                        <a:pt x="4547" y="6802"/>
                      </a:lnTo>
                      <a:lnTo>
                        <a:pt x="3872" y="6802"/>
                      </a:lnTo>
                      <a:lnTo>
                        <a:pt x="3144" y="6802"/>
                      </a:lnTo>
                      <a:lnTo>
                        <a:pt x="2362" y="6802"/>
                      </a:lnTo>
                      <a:lnTo>
                        <a:pt x="1545" y="6802"/>
                      </a:lnTo>
                      <a:lnTo>
                        <a:pt x="692" y="6802"/>
                      </a:lnTo>
                      <a:lnTo>
                        <a:pt x="586" y="7234"/>
                      </a:lnTo>
                      <a:lnTo>
                        <a:pt x="461" y="7837"/>
                      </a:lnTo>
                      <a:lnTo>
                        <a:pt x="355" y="8493"/>
                      </a:lnTo>
                      <a:lnTo>
                        <a:pt x="248" y="9187"/>
                      </a:lnTo>
                      <a:lnTo>
                        <a:pt x="142" y="9869"/>
                      </a:lnTo>
                      <a:lnTo>
                        <a:pt x="106" y="10498"/>
                      </a:lnTo>
                      <a:lnTo>
                        <a:pt x="106" y="10983"/>
                      </a:lnTo>
                      <a:lnTo>
                        <a:pt x="106" y="11311"/>
                      </a:lnTo>
                      <a:lnTo>
                        <a:pt x="213" y="11481"/>
                      </a:lnTo>
                      <a:lnTo>
                        <a:pt x="319" y="11651"/>
                      </a:lnTo>
                      <a:lnTo>
                        <a:pt x="497" y="11783"/>
                      </a:lnTo>
                      <a:lnTo>
                        <a:pt x="692" y="11914"/>
                      </a:lnTo>
                      <a:lnTo>
                        <a:pt x="941" y="12032"/>
                      </a:lnTo>
                      <a:lnTo>
                        <a:pt x="1207" y="12110"/>
                      </a:lnTo>
                      <a:lnTo>
                        <a:pt x="1509" y="12189"/>
                      </a:lnTo>
                      <a:lnTo>
                        <a:pt x="1794" y="12241"/>
                      </a:lnTo>
                      <a:lnTo>
                        <a:pt x="2131" y="12267"/>
                      </a:lnTo>
                      <a:lnTo>
                        <a:pt x="2433" y="12281"/>
                      </a:lnTo>
                      <a:lnTo>
                        <a:pt x="2735" y="12267"/>
                      </a:lnTo>
                      <a:lnTo>
                        <a:pt x="3055" y="12241"/>
                      </a:lnTo>
                      <a:lnTo>
                        <a:pt x="3357" y="12189"/>
                      </a:lnTo>
                      <a:lnTo>
                        <a:pt x="3623" y="12084"/>
                      </a:lnTo>
                      <a:lnTo>
                        <a:pt x="3872" y="11979"/>
                      </a:lnTo>
                      <a:lnTo>
                        <a:pt x="4103" y="11861"/>
                      </a:lnTo>
                      <a:lnTo>
                        <a:pt x="4316" y="11704"/>
                      </a:lnTo>
                      <a:lnTo>
                        <a:pt x="4582" y="11612"/>
                      </a:lnTo>
                      <a:lnTo>
                        <a:pt x="4849" y="11533"/>
                      </a:lnTo>
                      <a:lnTo>
                        <a:pt x="5169" y="11507"/>
                      </a:lnTo>
                      <a:lnTo>
                        <a:pt x="5506" y="11481"/>
                      </a:lnTo>
                      <a:lnTo>
                        <a:pt x="5808" y="11507"/>
                      </a:lnTo>
                      <a:lnTo>
                        <a:pt x="6146" y="11560"/>
                      </a:lnTo>
                      <a:lnTo>
                        <a:pt x="6501" y="11651"/>
                      </a:lnTo>
                      <a:lnTo>
                        <a:pt x="6803" y="11783"/>
                      </a:lnTo>
                      <a:lnTo>
                        <a:pt x="7105" y="11940"/>
                      </a:lnTo>
                      <a:lnTo>
                        <a:pt x="7353" y="12110"/>
                      </a:lnTo>
                      <a:lnTo>
                        <a:pt x="7584" y="12333"/>
                      </a:lnTo>
                      <a:lnTo>
                        <a:pt x="7798" y="12595"/>
                      </a:lnTo>
                      <a:lnTo>
                        <a:pt x="7922" y="12870"/>
                      </a:lnTo>
                      <a:lnTo>
                        <a:pt x="8028" y="13198"/>
                      </a:lnTo>
                      <a:lnTo>
                        <a:pt x="8064" y="13526"/>
                      </a:lnTo>
                      <a:lnTo>
                        <a:pt x="8028" y="13775"/>
                      </a:lnTo>
                      <a:lnTo>
                        <a:pt x="7922" y="13998"/>
                      </a:lnTo>
                      <a:lnTo>
                        <a:pt x="7798" y="14220"/>
                      </a:lnTo>
                      <a:lnTo>
                        <a:pt x="7584" y="14404"/>
                      </a:lnTo>
                      <a:lnTo>
                        <a:pt x="7353" y="14574"/>
                      </a:lnTo>
                      <a:lnTo>
                        <a:pt x="7105" y="14732"/>
                      </a:lnTo>
                      <a:lnTo>
                        <a:pt x="6803" y="14850"/>
                      </a:lnTo>
                      <a:lnTo>
                        <a:pt x="6501" y="14954"/>
                      </a:lnTo>
                      <a:lnTo>
                        <a:pt x="6146" y="15033"/>
                      </a:lnTo>
                      <a:lnTo>
                        <a:pt x="5808" y="15085"/>
                      </a:lnTo>
                      <a:lnTo>
                        <a:pt x="5506" y="15085"/>
                      </a:lnTo>
                      <a:lnTo>
                        <a:pt x="5169" y="15059"/>
                      </a:lnTo>
                      <a:lnTo>
                        <a:pt x="4849" y="15007"/>
                      </a:lnTo>
                      <a:lnTo>
                        <a:pt x="4582" y="14902"/>
                      </a:lnTo>
                      <a:lnTo>
                        <a:pt x="4316" y="14784"/>
                      </a:lnTo>
                      <a:lnTo>
                        <a:pt x="4103" y="14600"/>
                      </a:lnTo>
                      <a:lnTo>
                        <a:pt x="3907" y="14430"/>
                      </a:lnTo>
                      <a:lnTo>
                        <a:pt x="3659" y="14299"/>
                      </a:lnTo>
                      <a:lnTo>
                        <a:pt x="3428" y="14194"/>
                      </a:lnTo>
                      <a:lnTo>
                        <a:pt x="3179" y="14129"/>
                      </a:lnTo>
                      <a:lnTo>
                        <a:pt x="2913" y="14102"/>
                      </a:lnTo>
                      <a:lnTo>
                        <a:pt x="2646" y="14102"/>
                      </a:lnTo>
                      <a:lnTo>
                        <a:pt x="2362" y="14129"/>
                      </a:lnTo>
                      <a:lnTo>
                        <a:pt x="2096" y="14168"/>
                      </a:lnTo>
                      <a:lnTo>
                        <a:pt x="1811" y="14273"/>
                      </a:lnTo>
                      <a:lnTo>
                        <a:pt x="1545" y="14378"/>
                      </a:lnTo>
                      <a:lnTo>
                        <a:pt x="1314" y="14496"/>
                      </a:lnTo>
                      <a:lnTo>
                        <a:pt x="1065" y="14653"/>
                      </a:lnTo>
                      <a:lnTo>
                        <a:pt x="870" y="14797"/>
                      </a:lnTo>
                      <a:lnTo>
                        <a:pt x="657" y="14981"/>
                      </a:lnTo>
                      <a:lnTo>
                        <a:pt x="497" y="15177"/>
                      </a:lnTo>
                      <a:lnTo>
                        <a:pt x="390" y="15413"/>
                      </a:lnTo>
                      <a:lnTo>
                        <a:pt x="284" y="15636"/>
                      </a:lnTo>
                      <a:lnTo>
                        <a:pt x="248" y="15911"/>
                      </a:lnTo>
                      <a:lnTo>
                        <a:pt x="284" y="16239"/>
                      </a:lnTo>
                      <a:lnTo>
                        <a:pt x="319" y="16566"/>
                      </a:lnTo>
                      <a:lnTo>
                        <a:pt x="497" y="17340"/>
                      </a:lnTo>
                      <a:lnTo>
                        <a:pt x="692" y="18152"/>
                      </a:lnTo>
                      <a:lnTo>
                        <a:pt x="799" y="18559"/>
                      </a:lnTo>
                      <a:lnTo>
                        <a:pt x="905" y="18978"/>
                      </a:lnTo>
                      <a:lnTo>
                        <a:pt x="959" y="19384"/>
                      </a:lnTo>
                      <a:lnTo>
                        <a:pt x="994" y="19791"/>
                      </a:lnTo>
                      <a:lnTo>
                        <a:pt x="994" y="20132"/>
                      </a:lnTo>
                      <a:lnTo>
                        <a:pt x="959" y="20485"/>
                      </a:lnTo>
                      <a:lnTo>
                        <a:pt x="941" y="20669"/>
                      </a:lnTo>
                      <a:lnTo>
                        <a:pt x="870" y="20813"/>
                      </a:lnTo>
                      <a:lnTo>
                        <a:pt x="799" y="20970"/>
                      </a:lnTo>
                      <a:lnTo>
                        <a:pt x="692" y="21088"/>
                      </a:lnTo>
                      <a:lnTo>
                        <a:pt x="1474" y="20997"/>
                      </a:lnTo>
                      <a:lnTo>
                        <a:pt x="2291" y="20866"/>
                      </a:lnTo>
                      <a:lnTo>
                        <a:pt x="3108" y="20787"/>
                      </a:lnTo>
                      <a:lnTo>
                        <a:pt x="3907" y="20721"/>
                      </a:lnTo>
                      <a:lnTo>
                        <a:pt x="4653" y="20695"/>
                      </a:lnTo>
                      <a:lnTo>
                        <a:pt x="5364" y="20695"/>
                      </a:lnTo>
                      <a:lnTo>
                        <a:pt x="5701" y="20721"/>
                      </a:lnTo>
                      <a:lnTo>
                        <a:pt x="6057" y="20761"/>
                      </a:lnTo>
                      <a:lnTo>
                        <a:pt x="6323" y="20813"/>
                      </a:lnTo>
                      <a:lnTo>
                        <a:pt x="6625" y="20892"/>
                      </a:lnTo>
                      <a:close/>
                    </a:path>
                  </a:pathLst>
                </a:custGeom>
                <a:solidFill>
                  <a:srgbClr val="FFBE7D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428" name="Puzzle2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2880" y="1736"/>
                  <a:ext cx="1778" cy="137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5394 w 21600"/>
                    <a:gd name="T25" fmla="*/ 6735 h 21600"/>
                    <a:gd name="T26" fmla="*/ 16182 w 21600"/>
                    <a:gd name="T27" fmla="*/ 20441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4247" y="12354"/>
                      </a:moveTo>
                      <a:lnTo>
                        <a:pt x="4134" y="12468"/>
                      </a:lnTo>
                      <a:lnTo>
                        <a:pt x="4010" y="12581"/>
                      </a:lnTo>
                      <a:lnTo>
                        <a:pt x="3897" y="12637"/>
                      </a:lnTo>
                      <a:lnTo>
                        <a:pt x="3773" y="12694"/>
                      </a:lnTo>
                      <a:lnTo>
                        <a:pt x="3637" y="12694"/>
                      </a:lnTo>
                      <a:lnTo>
                        <a:pt x="3524" y="12694"/>
                      </a:lnTo>
                      <a:lnTo>
                        <a:pt x="3400" y="12665"/>
                      </a:lnTo>
                      <a:lnTo>
                        <a:pt x="3287" y="12609"/>
                      </a:lnTo>
                      <a:lnTo>
                        <a:pt x="3027" y="12496"/>
                      </a:lnTo>
                      <a:lnTo>
                        <a:pt x="2790" y="12340"/>
                      </a:lnTo>
                      <a:lnTo>
                        <a:pt x="2530" y="12142"/>
                      </a:lnTo>
                      <a:lnTo>
                        <a:pt x="2293" y="11987"/>
                      </a:lnTo>
                      <a:lnTo>
                        <a:pt x="2033" y="11817"/>
                      </a:lnTo>
                      <a:lnTo>
                        <a:pt x="1773" y="11676"/>
                      </a:lnTo>
                      <a:lnTo>
                        <a:pt x="1638" y="11662"/>
                      </a:lnTo>
                      <a:lnTo>
                        <a:pt x="1513" y="11634"/>
                      </a:lnTo>
                      <a:lnTo>
                        <a:pt x="1378" y="11634"/>
                      </a:lnTo>
                      <a:lnTo>
                        <a:pt x="1253" y="11634"/>
                      </a:lnTo>
                      <a:lnTo>
                        <a:pt x="1118" y="11662"/>
                      </a:lnTo>
                      <a:lnTo>
                        <a:pt x="971" y="11732"/>
                      </a:lnTo>
                      <a:lnTo>
                        <a:pt x="835" y="11817"/>
                      </a:lnTo>
                      <a:lnTo>
                        <a:pt x="711" y="11959"/>
                      </a:lnTo>
                      <a:lnTo>
                        <a:pt x="553" y="12086"/>
                      </a:lnTo>
                      <a:lnTo>
                        <a:pt x="429" y="12284"/>
                      </a:lnTo>
                      <a:lnTo>
                        <a:pt x="271" y="12524"/>
                      </a:lnTo>
                      <a:lnTo>
                        <a:pt x="146" y="12793"/>
                      </a:lnTo>
                      <a:lnTo>
                        <a:pt x="79" y="12962"/>
                      </a:lnTo>
                      <a:lnTo>
                        <a:pt x="33" y="13146"/>
                      </a:lnTo>
                      <a:lnTo>
                        <a:pt x="11" y="13386"/>
                      </a:lnTo>
                      <a:lnTo>
                        <a:pt x="11" y="13641"/>
                      </a:lnTo>
                      <a:lnTo>
                        <a:pt x="33" y="13881"/>
                      </a:lnTo>
                      <a:lnTo>
                        <a:pt x="101" y="14150"/>
                      </a:lnTo>
                      <a:lnTo>
                        <a:pt x="192" y="14404"/>
                      </a:lnTo>
                      <a:lnTo>
                        <a:pt x="293" y="14645"/>
                      </a:lnTo>
                      <a:lnTo>
                        <a:pt x="451" y="14857"/>
                      </a:lnTo>
                      <a:lnTo>
                        <a:pt x="621" y="15054"/>
                      </a:lnTo>
                      <a:lnTo>
                        <a:pt x="734" y="15125"/>
                      </a:lnTo>
                      <a:lnTo>
                        <a:pt x="835" y="15210"/>
                      </a:lnTo>
                      <a:lnTo>
                        <a:pt x="948" y="15267"/>
                      </a:lnTo>
                      <a:lnTo>
                        <a:pt x="1084" y="15323"/>
                      </a:lnTo>
                      <a:lnTo>
                        <a:pt x="1208" y="15351"/>
                      </a:lnTo>
                      <a:lnTo>
                        <a:pt x="1355" y="15380"/>
                      </a:lnTo>
                      <a:lnTo>
                        <a:pt x="1513" y="15380"/>
                      </a:lnTo>
                      <a:lnTo>
                        <a:pt x="1683" y="15380"/>
                      </a:lnTo>
                      <a:lnTo>
                        <a:pt x="1864" y="15351"/>
                      </a:lnTo>
                      <a:lnTo>
                        <a:pt x="2033" y="15323"/>
                      </a:lnTo>
                      <a:lnTo>
                        <a:pt x="2225" y="15238"/>
                      </a:lnTo>
                      <a:lnTo>
                        <a:pt x="2428" y="15153"/>
                      </a:lnTo>
                      <a:lnTo>
                        <a:pt x="2745" y="15026"/>
                      </a:lnTo>
                      <a:lnTo>
                        <a:pt x="3005" y="14913"/>
                      </a:lnTo>
                      <a:lnTo>
                        <a:pt x="3264" y="14828"/>
                      </a:lnTo>
                      <a:lnTo>
                        <a:pt x="3513" y="14800"/>
                      </a:lnTo>
                      <a:lnTo>
                        <a:pt x="3615" y="14828"/>
                      </a:lnTo>
                      <a:lnTo>
                        <a:pt x="3728" y="14857"/>
                      </a:lnTo>
                      <a:lnTo>
                        <a:pt x="3807" y="14913"/>
                      </a:lnTo>
                      <a:lnTo>
                        <a:pt x="3920" y="14998"/>
                      </a:lnTo>
                      <a:lnTo>
                        <a:pt x="4010" y="15097"/>
                      </a:lnTo>
                      <a:lnTo>
                        <a:pt x="4089" y="15238"/>
                      </a:lnTo>
                      <a:lnTo>
                        <a:pt x="4179" y="15408"/>
                      </a:lnTo>
                      <a:lnTo>
                        <a:pt x="4247" y="15620"/>
                      </a:lnTo>
                      <a:lnTo>
                        <a:pt x="4326" y="15860"/>
                      </a:lnTo>
                      <a:lnTo>
                        <a:pt x="4394" y="16129"/>
                      </a:lnTo>
                      <a:lnTo>
                        <a:pt x="4439" y="16440"/>
                      </a:lnTo>
                      <a:lnTo>
                        <a:pt x="4507" y="16737"/>
                      </a:lnTo>
                      <a:lnTo>
                        <a:pt x="4552" y="17090"/>
                      </a:lnTo>
                      <a:lnTo>
                        <a:pt x="4575" y="17443"/>
                      </a:lnTo>
                      <a:lnTo>
                        <a:pt x="4586" y="17825"/>
                      </a:lnTo>
                      <a:lnTo>
                        <a:pt x="4586" y="18193"/>
                      </a:lnTo>
                      <a:lnTo>
                        <a:pt x="4586" y="18574"/>
                      </a:lnTo>
                      <a:lnTo>
                        <a:pt x="4586" y="18984"/>
                      </a:lnTo>
                      <a:lnTo>
                        <a:pt x="4552" y="19366"/>
                      </a:lnTo>
                      <a:lnTo>
                        <a:pt x="4507" y="19748"/>
                      </a:lnTo>
                      <a:lnTo>
                        <a:pt x="4462" y="20129"/>
                      </a:lnTo>
                      <a:lnTo>
                        <a:pt x="4371" y="20483"/>
                      </a:lnTo>
                      <a:lnTo>
                        <a:pt x="4292" y="20836"/>
                      </a:lnTo>
                      <a:lnTo>
                        <a:pt x="4202" y="21161"/>
                      </a:lnTo>
                      <a:lnTo>
                        <a:pt x="4744" y="21161"/>
                      </a:lnTo>
                      <a:lnTo>
                        <a:pt x="5264" y="21161"/>
                      </a:lnTo>
                      <a:lnTo>
                        <a:pt x="5784" y="21161"/>
                      </a:lnTo>
                      <a:lnTo>
                        <a:pt x="6235" y="21161"/>
                      </a:lnTo>
                      <a:lnTo>
                        <a:pt x="6676" y="21161"/>
                      </a:lnTo>
                      <a:lnTo>
                        <a:pt x="7060" y="21161"/>
                      </a:lnTo>
                      <a:lnTo>
                        <a:pt x="7410" y="21161"/>
                      </a:lnTo>
                      <a:lnTo>
                        <a:pt x="7670" y="21161"/>
                      </a:lnTo>
                      <a:lnTo>
                        <a:pt x="8020" y="21020"/>
                      </a:lnTo>
                      <a:lnTo>
                        <a:pt x="8303" y="20893"/>
                      </a:lnTo>
                      <a:lnTo>
                        <a:pt x="8563" y="20695"/>
                      </a:lnTo>
                      <a:lnTo>
                        <a:pt x="8800" y="20511"/>
                      </a:lnTo>
                      <a:lnTo>
                        <a:pt x="8969" y="20285"/>
                      </a:lnTo>
                      <a:lnTo>
                        <a:pt x="9150" y="20045"/>
                      </a:lnTo>
                      <a:lnTo>
                        <a:pt x="9252" y="19804"/>
                      </a:lnTo>
                      <a:lnTo>
                        <a:pt x="9342" y="19550"/>
                      </a:lnTo>
                      <a:lnTo>
                        <a:pt x="9410" y="19281"/>
                      </a:lnTo>
                      <a:lnTo>
                        <a:pt x="9433" y="19013"/>
                      </a:lnTo>
                      <a:lnTo>
                        <a:pt x="9433" y="18744"/>
                      </a:lnTo>
                      <a:lnTo>
                        <a:pt x="9387" y="18504"/>
                      </a:lnTo>
                      <a:lnTo>
                        <a:pt x="9320" y="18221"/>
                      </a:lnTo>
                      <a:lnTo>
                        <a:pt x="9207" y="17981"/>
                      </a:lnTo>
                      <a:lnTo>
                        <a:pt x="9105" y="17740"/>
                      </a:lnTo>
                      <a:lnTo>
                        <a:pt x="8924" y="17514"/>
                      </a:lnTo>
                      <a:lnTo>
                        <a:pt x="8777" y="17274"/>
                      </a:lnTo>
                      <a:lnTo>
                        <a:pt x="8642" y="17034"/>
                      </a:lnTo>
                      <a:lnTo>
                        <a:pt x="8563" y="16765"/>
                      </a:lnTo>
                      <a:lnTo>
                        <a:pt x="8472" y="16468"/>
                      </a:lnTo>
                      <a:lnTo>
                        <a:pt x="8450" y="16157"/>
                      </a:lnTo>
                      <a:lnTo>
                        <a:pt x="8450" y="15860"/>
                      </a:lnTo>
                      <a:lnTo>
                        <a:pt x="8472" y="15563"/>
                      </a:lnTo>
                      <a:lnTo>
                        <a:pt x="8540" y="15267"/>
                      </a:lnTo>
                      <a:lnTo>
                        <a:pt x="8642" y="14998"/>
                      </a:lnTo>
                      <a:lnTo>
                        <a:pt x="8777" y="14729"/>
                      </a:lnTo>
                      <a:lnTo>
                        <a:pt x="8868" y="14616"/>
                      </a:lnTo>
                      <a:lnTo>
                        <a:pt x="8969" y="14475"/>
                      </a:lnTo>
                      <a:lnTo>
                        <a:pt x="9060" y="14376"/>
                      </a:lnTo>
                      <a:lnTo>
                        <a:pt x="9184" y="14291"/>
                      </a:lnTo>
                      <a:lnTo>
                        <a:pt x="9297" y="14206"/>
                      </a:lnTo>
                      <a:lnTo>
                        <a:pt x="9433" y="14121"/>
                      </a:lnTo>
                      <a:lnTo>
                        <a:pt x="9579" y="14051"/>
                      </a:lnTo>
                      <a:lnTo>
                        <a:pt x="9726" y="13994"/>
                      </a:lnTo>
                      <a:lnTo>
                        <a:pt x="9884" y="13938"/>
                      </a:lnTo>
                      <a:lnTo>
                        <a:pt x="10054" y="13909"/>
                      </a:lnTo>
                      <a:lnTo>
                        <a:pt x="10257" y="13881"/>
                      </a:lnTo>
                      <a:lnTo>
                        <a:pt x="10449" y="13881"/>
                      </a:lnTo>
                      <a:lnTo>
                        <a:pt x="10664" y="13881"/>
                      </a:lnTo>
                      <a:lnTo>
                        <a:pt x="10856" y="13909"/>
                      </a:lnTo>
                      <a:lnTo>
                        <a:pt x="11037" y="13966"/>
                      </a:lnTo>
                      <a:lnTo>
                        <a:pt x="11206" y="14023"/>
                      </a:lnTo>
                      <a:lnTo>
                        <a:pt x="11353" y="14093"/>
                      </a:lnTo>
                      <a:lnTo>
                        <a:pt x="11511" y="14178"/>
                      </a:lnTo>
                      <a:lnTo>
                        <a:pt x="11635" y="14263"/>
                      </a:lnTo>
                      <a:lnTo>
                        <a:pt x="11748" y="14376"/>
                      </a:lnTo>
                      <a:lnTo>
                        <a:pt x="11861" y="14475"/>
                      </a:lnTo>
                      <a:lnTo>
                        <a:pt x="11941" y="14616"/>
                      </a:lnTo>
                      <a:lnTo>
                        <a:pt x="12031" y="14758"/>
                      </a:lnTo>
                      <a:lnTo>
                        <a:pt x="12099" y="14885"/>
                      </a:lnTo>
                      <a:lnTo>
                        <a:pt x="12200" y="15210"/>
                      </a:lnTo>
                      <a:lnTo>
                        <a:pt x="12268" y="15507"/>
                      </a:lnTo>
                      <a:lnTo>
                        <a:pt x="12291" y="15832"/>
                      </a:lnTo>
                      <a:lnTo>
                        <a:pt x="12291" y="16157"/>
                      </a:lnTo>
                      <a:lnTo>
                        <a:pt x="12246" y="16482"/>
                      </a:lnTo>
                      <a:lnTo>
                        <a:pt x="12178" y="16807"/>
                      </a:lnTo>
                      <a:lnTo>
                        <a:pt x="12099" y="17090"/>
                      </a:lnTo>
                      <a:lnTo>
                        <a:pt x="12008" y="17330"/>
                      </a:lnTo>
                      <a:lnTo>
                        <a:pt x="11884" y="17542"/>
                      </a:lnTo>
                      <a:lnTo>
                        <a:pt x="11748" y="17712"/>
                      </a:lnTo>
                      <a:lnTo>
                        <a:pt x="11613" y="17839"/>
                      </a:lnTo>
                      <a:lnTo>
                        <a:pt x="11489" y="18037"/>
                      </a:lnTo>
                      <a:lnTo>
                        <a:pt x="11398" y="18221"/>
                      </a:lnTo>
                      <a:lnTo>
                        <a:pt x="11319" y="18447"/>
                      </a:lnTo>
                      <a:lnTo>
                        <a:pt x="11251" y="18659"/>
                      </a:lnTo>
                      <a:lnTo>
                        <a:pt x="11206" y="18900"/>
                      </a:lnTo>
                      <a:lnTo>
                        <a:pt x="11184" y="19154"/>
                      </a:lnTo>
                      <a:lnTo>
                        <a:pt x="11184" y="19423"/>
                      </a:lnTo>
                      <a:lnTo>
                        <a:pt x="11229" y="19663"/>
                      </a:lnTo>
                      <a:lnTo>
                        <a:pt x="11297" y="19903"/>
                      </a:lnTo>
                      <a:lnTo>
                        <a:pt x="11376" y="20158"/>
                      </a:lnTo>
                      <a:lnTo>
                        <a:pt x="11511" y="20398"/>
                      </a:lnTo>
                      <a:lnTo>
                        <a:pt x="11681" y="20610"/>
                      </a:lnTo>
                      <a:lnTo>
                        <a:pt x="11884" y="20808"/>
                      </a:lnTo>
                      <a:lnTo>
                        <a:pt x="12121" y="20992"/>
                      </a:lnTo>
                      <a:lnTo>
                        <a:pt x="12404" y="21161"/>
                      </a:lnTo>
                      <a:lnTo>
                        <a:pt x="12528" y="21190"/>
                      </a:lnTo>
                      <a:lnTo>
                        <a:pt x="12856" y="21274"/>
                      </a:lnTo>
                      <a:lnTo>
                        <a:pt x="13330" y="21373"/>
                      </a:lnTo>
                      <a:lnTo>
                        <a:pt x="13963" y="21486"/>
                      </a:lnTo>
                      <a:lnTo>
                        <a:pt x="14313" y="21543"/>
                      </a:lnTo>
                      <a:lnTo>
                        <a:pt x="14652" y="21571"/>
                      </a:lnTo>
                      <a:lnTo>
                        <a:pt x="15025" y="21600"/>
                      </a:lnTo>
                      <a:lnTo>
                        <a:pt x="15409" y="21600"/>
                      </a:lnTo>
                      <a:lnTo>
                        <a:pt x="15782" y="21600"/>
                      </a:lnTo>
                      <a:lnTo>
                        <a:pt x="16177" y="21571"/>
                      </a:lnTo>
                      <a:lnTo>
                        <a:pt x="16516" y="21486"/>
                      </a:lnTo>
                      <a:lnTo>
                        <a:pt x="16889" y="21402"/>
                      </a:lnTo>
                      <a:lnTo>
                        <a:pt x="16821" y="21190"/>
                      </a:lnTo>
                      <a:lnTo>
                        <a:pt x="16776" y="20935"/>
                      </a:lnTo>
                      <a:lnTo>
                        <a:pt x="16742" y="20667"/>
                      </a:lnTo>
                      <a:lnTo>
                        <a:pt x="16719" y="20370"/>
                      </a:lnTo>
                      <a:lnTo>
                        <a:pt x="16697" y="19719"/>
                      </a:lnTo>
                      <a:lnTo>
                        <a:pt x="16697" y="19013"/>
                      </a:lnTo>
                      <a:lnTo>
                        <a:pt x="16719" y="18306"/>
                      </a:lnTo>
                      <a:lnTo>
                        <a:pt x="16753" y="17599"/>
                      </a:lnTo>
                      <a:lnTo>
                        <a:pt x="16821" y="16949"/>
                      </a:lnTo>
                      <a:lnTo>
                        <a:pt x="16889" y="16383"/>
                      </a:lnTo>
                      <a:lnTo>
                        <a:pt x="16934" y="16129"/>
                      </a:lnTo>
                      <a:lnTo>
                        <a:pt x="17002" y="15945"/>
                      </a:lnTo>
                      <a:lnTo>
                        <a:pt x="17081" y="15790"/>
                      </a:lnTo>
                      <a:lnTo>
                        <a:pt x="17194" y="15648"/>
                      </a:lnTo>
                      <a:lnTo>
                        <a:pt x="17318" y="15563"/>
                      </a:lnTo>
                      <a:lnTo>
                        <a:pt x="17453" y="15507"/>
                      </a:lnTo>
                      <a:lnTo>
                        <a:pt x="17600" y="15450"/>
                      </a:lnTo>
                      <a:lnTo>
                        <a:pt x="17758" y="15450"/>
                      </a:lnTo>
                      <a:lnTo>
                        <a:pt x="17905" y="15479"/>
                      </a:lnTo>
                      <a:lnTo>
                        <a:pt x="18064" y="15535"/>
                      </a:lnTo>
                      <a:lnTo>
                        <a:pt x="18233" y="15620"/>
                      </a:lnTo>
                      <a:lnTo>
                        <a:pt x="18380" y="15733"/>
                      </a:lnTo>
                      <a:lnTo>
                        <a:pt x="18561" y="15832"/>
                      </a:lnTo>
                      <a:lnTo>
                        <a:pt x="18707" y="15973"/>
                      </a:lnTo>
                      <a:lnTo>
                        <a:pt x="18866" y="16129"/>
                      </a:lnTo>
                      <a:lnTo>
                        <a:pt x="18990" y="16327"/>
                      </a:lnTo>
                      <a:lnTo>
                        <a:pt x="19125" y="16482"/>
                      </a:lnTo>
                      <a:lnTo>
                        <a:pt x="19295" y="16624"/>
                      </a:lnTo>
                      <a:lnTo>
                        <a:pt x="19464" y="16737"/>
                      </a:lnTo>
                      <a:lnTo>
                        <a:pt x="19668" y="16807"/>
                      </a:lnTo>
                      <a:lnTo>
                        <a:pt x="19860" y="16836"/>
                      </a:lnTo>
                      <a:lnTo>
                        <a:pt x="20052" y="16864"/>
                      </a:lnTo>
                      <a:lnTo>
                        <a:pt x="20266" y="16836"/>
                      </a:lnTo>
                      <a:lnTo>
                        <a:pt x="20470" y="16793"/>
                      </a:lnTo>
                      <a:lnTo>
                        <a:pt x="20662" y="16708"/>
                      </a:lnTo>
                      <a:lnTo>
                        <a:pt x="20854" y="16567"/>
                      </a:lnTo>
                      <a:lnTo>
                        <a:pt x="21035" y="16412"/>
                      </a:lnTo>
                      <a:lnTo>
                        <a:pt x="21182" y="16214"/>
                      </a:lnTo>
                      <a:lnTo>
                        <a:pt x="21340" y="16002"/>
                      </a:lnTo>
                      <a:lnTo>
                        <a:pt x="21441" y="15733"/>
                      </a:lnTo>
                      <a:lnTo>
                        <a:pt x="21532" y="15436"/>
                      </a:lnTo>
                      <a:lnTo>
                        <a:pt x="21600" y="15083"/>
                      </a:lnTo>
                      <a:lnTo>
                        <a:pt x="21600" y="14885"/>
                      </a:lnTo>
                      <a:lnTo>
                        <a:pt x="21600" y="14729"/>
                      </a:lnTo>
                      <a:lnTo>
                        <a:pt x="21600" y="14531"/>
                      </a:lnTo>
                      <a:lnTo>
                        <a:pt x="21577" y="14376"/>
                      </a:lnTo>
                      <a:lnTo>
                        <a:pt x="21532" y="14206"/>
                      </a:lnTo>
                      <a:lnTo>
                        <a:pt x="21487" y="14051"/>
                      </a:lnTo>
                      <a:lnTo>
                        <a:pt x="21419" y="13909"/>
                      </a:lnTo>
                      <a:lnTo>
                        <a:pt x="21351" y="13768"/>
                      </a:lnTo>
                      <a:lnTo>
                        <a:pt x="21204" y="13500"/>
                      </a:lnTo>
                      <a:lnTo>
                        <a:pt x="21035" y="13287"/>
                      </a:lnTo>
                      <a:lnTo>
                        <a:pt x="20809" y="13090"/>
                      </a:lnTo>
                      <a:lnTo>
                        <a:pt x="20594" y="12962"/>
                      </a:lnTo>
                      <a:lnTo>
                        <a:pt x="20357" y="12821"/>
                      </a:lnTo>
                      <a:lnTo>
                        <a:pt x="20120" y="12764"/>
                      </a:lnTo>
                      <a:lnTo>
                        <a:pt x="19882" y="12708"/>
                      </a:lnTo>
                      <a:lnTo>
                        <a:pt x="19645" y="12736"/>
                      </a:lnTo>
                      <a:lnTo>
                        <a:pt x="19430" y="12793"/>
                      </a:lnTo>
                      <a:lnTo>
                        <a:pt x="19227" y="12906"/>
                      </a:lnTo>
                      <a:lnTo>
                        <a:pt x="19148" y="12962"/>
                      </a:lnTo>
                      <a:lnTo>
                        <a:pt x="19058" y="13047"/>
                      </a:lnTo>
                      <a:lnTo>
                        <a:pt x="18990" y="13146"/>
                      </a:lnTo>
                      <a:lnTo>
                        <a:pt x="18911" y="13259"/>
                      </a:lnTo>
                      <a:lnTo>
                        <a:pt x="18775" y="13471"/>
                      </a:lnTo>
                      <a:lnTo>
                        <a:pt x="18628" y="13641"/>
                      </a:lnTo>
                      <a:lnTo>
                        <a:pt x="18470" y="13740"/>
                      </a:lnTo>
                      <a:lnTo>
                        <a:pt x="18301" y="13825"/>
                      </a:lnTo>
                      <a:lnTo>
                        <a:pt x="18143" y="13853"/>
                      </a:lnTo>
                      <a:lnTo>
                        <a:pt x="17973" y="13881"/>
                      </a:lnTo>
                      <a:lnTo>
                        <a:pt x="17804" y="13853"/>
                      </a:lnTo>
                      <a:lnTo>
                        <a:pt x="17646" y="13796"/>
                      </a:lnTo>
                      <a:lnTo>
                        <a:pt x="17499" y="13726"/>
                      </a:lnTo>
                      <a:lnTo>
                        <a:pt x="17341" y="13641"/>
                      </a:lnTo>
                      <a:lnTo>
                        <a:pt x="17216" y="13528"/>
                      </a:lnTo>
                      <a:lnTo>
                        <a:pt x="17103" y="13386"/>
                      </a:lnTo>
                      <a:lnTo>
                        <a:pt x="17024" y="13259"/>
                      </a:lnTo>
                      <a:lnTo>
                        <a:pt x="16934" y="13118"/>
                      </a:lnTo>
                      <a:lnTo>
                        <a:pt x="16889" y="12991"/>
                      </a:lnTo>
                      <a:lnTo>
                        <a:pt x="16889" y="12849"/>
                      </a:lnTo>
                      <a:lnTo>
                        <a:pt x="16889" y="12383"/>
                      </a:lnTo>
                      <a:lnTo>
                        <a:pt x="16889" y="11662"/>
                      </a:lnTo>
                      <a:lnTo>
                        <a:pt x="16889" y="10701"/>
                      </a:lnTo>
                      <a:lnTo>
                        <a:pt x="16889" y="9640"/>
                      </a:lnTo>
                      <a:lnTo>
                        <a:pt x="16889" y="8566"/>
                      </a:lnTo>
                      <a:lnTo>
                        <a:pt x="16889" y="7478"/>
                      </a:lnTo>
                      <a:lnTo>
                        <a:pt x="16889" y="6502"/>
                      </a:lnTo>
                      <a:lnTo>
                        <a:pt x="16889" y="5739"/>
                      </a:lnTo>
                      <a:lnTo>
                        <a:pt x="16674" y="5894"/>
                      </a:lnTo>
                      <a:lnTo>
                        <a:pt x="16414" y="6036"/>
                      </a:lnTo>
                      <a:lnTo>
                        <a:pt x="16154" y="6177"/>
                      </a:lnTo>
                      <a:lnTo>
                        <a:pt x="15849" y="6248"/>
                      </a:lnTo>
                      <a:lnTo>
                        <a:pt x="15544" y="6304"/>
                      </a:lnTo>
                      <a:lnTo>
                        <a:pt x="15217" y="6332"/>
                      </a:lnTo>
                      <a:lnTo>
                        <a:pt x="14866" y="6361"/>
                      </a:lnTo>
                      <a:lnTo>
                        <a:pt x="14550" y="6361"/>
                      </a:lnTo>
                      <a:lnTo>
                        <a:pt x="14200" y="6332"/>
                      </a:lnTo>
                      <a:lnTo>
                        <a:pt x="13850" y="6276"/>
                      </a:lnTo>
                      <a:lnTo>
                        <a:pt x="13522" y="6219"/>
                      </a:lnTo>
                      <a:lnTo>
                        <a:pt x="13206" y="6149"/>
                      </a:lnTo>
                      <a:lnTo>
                        <a:pt x="12901" y="6064"/>
                      </a:lnTo>
                      <a:lnTo>
                        <a:pt x="12618" y="5951"/>
                      </a:lnTo>
                      <a:lnTo>
                        <a:pt x="12358" y="5838"/>
                      </a:lnTo>
                      <a:lnTo>
                        <a:pt x="12121" y="5739"/>
                      </a:lnTo>
                      <a:lnTo>
                        <a:pt x="11941" y="5626"/>
                      </a:lnTo>
                      <a:lnTo>
                        <a:pt x="11794" y="5513"/>
                      </a:lnTo>
                      <a:lnTo>
                        <a:pt x="11658" y="5414"/>
                      </a:lnTo>
                      <a:lnTo>
                        <a:pt x="11556" y="5301"/>
                      </a:lnTo>
                      <a:lnTo>
                        <a:pt x="11466" y="5187"/>
                      </a:lnTo>
                      <a:lnTo>
                        <a:pt x="11398" y="5089"/>
                      </a:lnTo>
                      <a:lnTo>
                        <a:pt x="11376" y="4947"/>
                      </a:lnTo>
                      <a:lnTo>
                        <a:pt x="11353" y="4834"/>
                      </a:lnTo>
                      <a:lnTo>
                        <a:pt x="11353" y="4707"/>
                      </a:lnTo>
                      <a:lnTo>
                        <a:pt x="11376" y="4565"/>
                      </a:lnTo>
                      <a:lnTo>
                        <a:pt x="11443" y="4410"/>
                      </a:lnTo>
                      <a:lnTo>
                        <a:pt x="11511" y="4240"/>
                      </a:lnTo>
                      <a:lnTo>
                        <a:pt x="11703" y="3887"/>
                      </a:lnTo>
                      <a:lnTo>
                        <a:pt x="11986" y="3505"/>
                      </a:lnTo>
                      <a:lnTo>
                        <a:pt x="12144" y="3265"/>
                      </a:lnTo>
                      <a:lnTo>
                        <a:pt x="12246" y="3025"/>
                      </a:lnTo>
                      <a:lnTo>
                        <a:pt x="12336" y="2756"/>
                      </a:lnTo>
                      <a:lnTo>
                        <a:pt x="12404" y="2445"/>
                      </a:lnTo>
                      <a:lnTo>
                        <a:pt x="12438" y="2176"/>
                      </a:lnTo>
                      <a:lnTo>
                        <a:pt x="12438" y="1880"/>
                      </a:lnTo>
                      <a:lnTo>
                        <a:pt x="12404" y="1583"/>
                      </a:lnTo>
                      <a:lnTo>
                        <a:pt x="12336" y="1314"/>
                      </a:lnTo>
                      <a:lnTo>
                        <a:pt x="12246" y="1046"/>
                      </a:lnTo>
                      <a:lnTo>
                        <a:pt x="12099" y="791"/>
                      </a:lnTo>
                      <a:lnTo>
                        <a:pt x="12008" y="692"/>
                      </a:lnTo>
                      <a:lnTo>
                        <a:pt x="11918" y="579"/>
                      </a:lnTo>
                      <a:lnTo>
                        <a:pt x="11816" y="466"/>
                      </a:lnTo>
                      <a:lnTo>
                        <a:pt x="11703" y="381"/>
                      </a:lnTo>
                      <a:lnTo>
                        <a:pt x="11579" y="310"/>
                      </a:lnTo>
                      <a:lnTo>
                        <a:pt x="11443" y="226"/>
                      </a:lnTo>
                      <a:lnTo>
                        <a:pt x="11297" y="169"/>
                      </a:lnTo>
                      <a:lnTo>
                        <a:pt x="11138" y="113"/>
                      </a:lnTo>
                      <a:lnTo>
                        <a:pt x="10969" y="56"/>
                      </a:lnTo>
                      <a:lnTo>
                        <a:pt x="10800" y="28"/>
                      </a:lnTo>
                      <a:lnTo>
                        <a:pt x="10619" y="28"/>
                      </a:lnTo>
                      <a:lnTo>
                        <a:pt x="10404" y="28"/>
                      </a:lnTo>
                      <a:lnTo>
                        <a:pt x="10257" y="28"/>
                      </a:lnTo>
                      <a:lnTo>
                        <a:pt x="10076" y="56"/>
                      </a:lnTo>
                      <a:lnTo>
                        <a:pt x="9952" y="84"/>
                      </a:lnTo>
                      <a:lnTo>
                        <a:pt x="9794" y="141"/>
                      </a:lnTo>
                      <a:lnTo>
                        <a:pt x="9692" y="226"/>
                      </a:lnTo>
                      <a:lnTo>
                        <a:pt x="9557" y="282"/>
                      </a:lnTo>
                      <a:lnTo>
                        <a:pt x="9455" y="381"/>
                      </a:lnTo>
                      <a:lnTo>
                        <a:pt x="9365" y="466"/>
                      </a:lnTo>
                      <a:lnTo>
                        <a:pt x="9274" y="579"/>
                      </a:lnTo>
                      <a:lnTo>
                        <a:pt x="9184" y="692"/>
                      </a:lnTo>
                      <a:lnTo>
                        <a:pt x="9128" y="791"/>
                      </a:lnTo>
                      <a:lnTo>
                        <a:pt x="9060" y="932"/>
                      </a:lnTo>
                      <a:lnTo>
                        <a:pt x="8969" y="1201"/>
                      </a:lnTo>
                      <a:lnTo>
                        <a:pt x="8913" y="1498"/>
                      </a:lnTo>
                      <a:lnTo>
                        <a:pt x="8890" y="1795"/>
                      </a:lnTo>
                      <a:lnTo>
                        <a:pt x="8890" y="2120"/>
                      </a:lnTo>
                      <a:lnTo>
                        <a:pt x="8913" y="2445"/>
                      </a:lnTo>
                      <a:lnTo>
                        <a:pt x="8969" y="2756"/>
                      </a:lnTo>
                      <a:lnTo>
                        <a:pt x="9060" y="3081"/>
                      </a:lnTo>
                      <a:lnTo>
                        <a:pt x="9173" y="3378"/>
                      </a:lnTo>
                      <a:lnTo>
                        <a:pt x="9297" y="3647"/>
                      </a:lnTo>
                      <a:lnTo>
                        <a:pt x="9466" y="3887"/>
                      </a:lnTo>
                      <a:lnTo>
                        <a:pt x="9579" y="4085"/>
                      </a:lnTo>
                      <a:lnTo>
                        <a:pt x="9670" y="4269"/>
                      </a:lnTo>
                      <a:lnTo>
                        <a:pt x="9726" y="4467"/>
                      </a:lnTo>
                      <a:lnTo>
                        <a:pt x="9771" y="4650"/>
                      </a:lnTo>
                      <a:lnTo>
                        <a:pt x="9771" y="4834"/>
                      </a:lnTo>
                      <a:lnTo>
                        <a:pt x="9749" y="5032"/>
                      </a:lnTo>
                      <a:lnTo>
                        <a:pt x="9715" y="5216"/>
                      </a:lnTo>
                      <a:lnTo>
                        <a:pt x="9625" y="5385"/>
                      </a:lnTo>
                      <a:lnTo>
                        <a:pt x="9534" y="5513"/>
                      </a:lnTo>
                      <a:lnTo>
                        <a:pt x="9410" y="5626"/>
                      </a:lnTo>
                      <a:lnTo>
                        <a:pt x="9229" y="5710"/>
                      </a:lnTo>
                      <a:lnTo>
                        <a:pt x="9060" y="5767"/>
                      </a:lnTo>
                      <a:lnTo>
                        <a:pt x="8845" y="5767"/>
                      </a:lnTo>
                      <a:lnTo>
                        <a:pt x="8585" y="5739"/>
                      </a:lnTo>
                      <a:lnTo>
                        <a:pt x="8325" y="5654"/>
                      </a:lnTo>
                      <a:lnTo>
                        <a:pt x="8020" y="5513"/>
                      </a:lnTo>
                      <a:lnTo>
                        <a:pt x="7840" y="5442"/>
                      </a:lnTo>
                      <a:lnTo>
                        <a:pt x="7648" y="5385"/>
                      </a:lnTo>
                      <a:lnTo>
                        <a:pt x="7433" y="5329"/>
                      </a:lnTo>
                      <a:lnTo>
                        <a:pt x="7241" y="5301"/>
                      </a:lnTo>
                      <a:lnTo>
                        <a:pt x="6755" y="5301"/>
                      </a:lnTo>
                      <a:lnTo>
                        <a:pt x="6281" y="5329"/>
                      </a:lnTo>
                      <a:lnTo>
                        <a:pt x="5784" y="5385"/>
                      </a:lnTo>
                      <a:lnTo>
                        <a:pt x="5264" y="5498"/>
                      </a:lnTo>
                      <a:lnTo>
                        <a:pt x="4744" y="5597"/>
                      </a:lnTo>
                      <a:lnTo>
                        <a:pt x="4247" y="5739"/>
                      </a:lnTo>
                      <a:lnTo>
                        <a:pt x="4202" y="5894"/>
                      </a:lnTo>
                      <a:lnTo>
                        <a:pt x="4202" y="6191"/>
                      </a:lnTo>
                      <a:lnTo>
                        <a:pt x="4202" y="6545"/>
                      </a:lnTo>
                      <a:lnTo>
                        <a:pt x="4225" y="6954"/>
                      </a:lnTo>
                      <a:lnTo>
                        <a:pt x="4315" y="7930"/>
                      </a:lnTo>
                      <a:lnTo>
                        <a:pt x="4394" y="9018"/>
                      </a:lnTo>
                      <a:lnTo>
                        <a:pt x="4439" y="9570"/>
                      </a:lnTo>
                      <a:lnTo>
                        <a:pt x="4462" y="10107"/>
                      </a:lnTo>
                      <a:lnTo>
                        <a:pt x="4484" y="10630"/>
                      </a:lnTo>
                      <a:lnTo>
                        <a:pt x="4507" y="11082"/>
                      </a:lnTo>
                      <a:lnTo>
                        <a:pt x="4484" y="11520"/>
                      </a:lnTo>
                      <a:lnTo>
                        <a:pt x="4439" y="11874"/>
                      </a:lnTo>
                      <a:lnTo>
                        <a:pt x="4394" y="12029"/>
                      </a:lnTo>
                      <a:lnTo>
                        <a:pt x="4349" y="12171"/>
                      </a:lnTo>
                      <a:lnTo>
                        <a:pt x="4315" y="12284"/>
                      </a:lnTo>
                      <a:lnTo>
                        <a:pt x="4247" y="1235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429" name="Puzzle4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2192" y="1719"/>
                  <a:ext cx="1072" cy="176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2075 w 21600"/>
                    <a:gd name="T25" fmla="*/ 5660 h 21600"/>
                    <a:gd name="T26" fmla="*/ 20210 w 21600"/>
                    <a:gd name="T27" fmla="*/ 1597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3813" y="10590"/>
                      </a:moveTo>
                      <a:lnTo>
                        <a:pt x="3927" y="10513"/>
                      </a:lnTo>
                      <a:lnTo>
                        <a:pt x="4078" y="10425"/>
                      </a:lnTo>
                      <a:lnTo>
                        <a:pt x="4210" y="10359"/>
                      </a:lnTo>
                      <a:lnTo>
                        <a:pt x="4361" y="10315"/>
                      </a:lnTo>
                      <a:lnTo>
                        <a:pt x="4682" y="10237"/>
                      </a:lnTo>
                      <a:lnTo>
                        <a:pt x="5041" y="10193"/>
                      </a:lnTo>
                      <a:lnTo>
                        <a:pt x="5456" y="10171"/>
                      </a:lnTo>
                      <a:lnTo>
                        <a:pt x="5853" y="10193"/>
                      </a:lnTo>
                      <a:lnTo>
                        <a:pt x="6249" y="10260"/>
                      </a:lnTo>
                      <a:lnTo>
                        <a:pt x="6646" y="10337"/>
                      </a:lnTo>
                      <a:lnTo>
                        <a:pt x="7004" y="10469"/>
                      </a:lnTo>
                      <a:lnTo>
                        <a:pt x="7363" y="10612"/>
                      </a:lnTo>
                      <a:lnTo>
                        <a:pt x="7665" y="10788"/>
                      </a:lnTo>
                      <a:lnTo>
                        <a:pt x="7911" y="10998"/>
                      </a:lnTo>
                      <a:lnTo>
                        <a:pt x="8024" y="11097"/>
                      </a:lnTo>
                      <a:lnTo>
                        <a:pt x="8137" y="11207"/>
                      </a:lnTo>
                      <a:lnTo>
                        <a:pt x="8194" y="11340"/>
                      </a:lnTo>
                      <a:lnTo>
                        <a:pt x="8269" y="11461"/>
                      </a:lnTo>
                      <a:lnTo>
                        <a:pt x="8307" y="11593"/>
                      </a:lnTo>
                      <a:lnTo>
                        <a:pt x="8307" y="11714"/>
                      </a:lnTo>
                      <a:lnTo>
                        <a:pt x="8307" y="11868"/>
                      </a:lnTo>
                      <a:lnTo>
                        <a:pt x="8307" y="12012"/>
                      </a:lnTo>
                      <a:lnTo>
                        <a:pt x="8194" y="12265"/>
                      </a:lnTo>
                      <a:lnTo>
                        <a:pt x="8062" y="12519"/>
                      </a:lnTo>
                      <a:lnTo>
                        <a:pt x="7873" y="12706"/>
                      </a:lnTo>
                      <a:lnTo>
                        <a:pt x="7627" y="12904"/>
                      </a:lnTo>
                      <a:lnTo>
                        <a:pt x="7363" y="13048"/>
                      </a:lnTo>
                      <a:lnTo>
                        <a:pt x="7080" y="13180"/>
                      </a:lnTo>
                      <a:lnTo>
                        <a:pt x="6759" y="13257"/>
                      </a:lnTo>
                      <a:lnTo>
                        <a:pt x="6419" y="13345"/>
                      </a:lnTo>
                      <a:lnTo>
                        <a:pt x="6098" y="13389"/>
                      </a:lnTo>
                      <a:lnTo>
                        <a:pt x="5739" y="13389"/>
                      </a:lnTo>
                      <a:lnTo>
                        <a:pt x="5418" y="13389"/>
                      </a:lnTo>
                      <a:lnTo>
                        <a:pt x="5079" y="13345"/>
                      </a:lnTo>
                      <a:lnTo>
                        <a:pt x="4758" y="13301"/>
                      </a:lnTo>
                      <a:lnTo>
                        <a:pt x="4474" y="13213"/>
                      </a:lnTo>
                      <a:lnTo>
                        <a:pt x="4172" y="13114"/>
                      </a:lnTo>
                      <a:lnTo>
                        <a:pt x="3965" y="12982"/>
                      </a:lnTo>
                      <a:lnTo>
                        <a:pt x="3738" y="12838"/>
                      </a:lnTo>
                      <a:lnTo>
                        <a:pt x="3493" y="12706"/>
                      </a:lnTo>
                      <a:lnTo>
                        <a:pt x="3228" y="12607"/>
                      </a:lnTo>
                      <a:lnTo>
                        <a:pt x="2945" y="12519"/>
                      </a:lnTo>
                      <a:lnTo>
                        <a:pt x="2700" y="12431"/>
                      </a:lnTo>
                      <a:lnTo>
                        <a:pt x="2397" y="12375"/>
                      </a:lnTo>
                      <a:lnTo>
                        <a:pt x="2152" y="12331"/>
                      </a:lnTo>
                      <a:lnTo>
                        <a:pt x="1888" y="12309"/>
                      </a:lnTo>
                      <a:lnTo>
                        <a:pt x="1642" y="12309"/>
                      </a:lnTo>
                      <a:lnTo>
                        <a:pt x="1397" y="12331"/>
                      </a:lnTo>
                      <a:lnTo>
                        <a:pt x="1170" y="12397"/>
                      </a:lnTo>
                      <a:lnTo>
                        <a:pt x="962" y="12453"/>
                      </a:lnTo>
                      <a:lnTo>
                        <a:pt x="774" y="12563"/>
                      </a:lnTo>
                      <a:lnTo>
                        <a:pt x="623" y="12684"/>
                      </a:lnTo>
                      <a:lnTo>
                        <a:pt x="528" y="12838"/>
                      </a:lnTo>
                      <a:lnTo>
                        <a:pt x="453" y="13026"/>
                      </a:lnTo>
                      <a:lnTo>
                        <a:pt x="339" y="13477"/>
                      </a:lnTo>
                      <a:lnTo>
                        <a:pt x="226" y="13984"/>
                      </a:lnTo>
                      <a:lnTo>
                        <a:pt x="151" y="14535"/>
                      </a:lnTo>
                      <a:lnTo>
                        <a:pt x="113" y="15075"/>
                      </a:lnTo>
                      <a:lnTo>
                        <a:pt x="113" y="15626"/>
                      </a:lnTo>
                      <a:lnTo>
                        <a:pt x="151" y="16133"/>
                      </a:lnTo>
                      <a:lnTo>
                        <a:pt x="188" y="16376"/>
                      </a:lnTo>
                      <a:lnTo>
                        <a:pt x="264" y="16585"/>
                      </a:lnTo>
                      <a:lnTo>
                        <a:pt x="339" y="16773"/>
                      </a:lnTo>
                      <a:lnTo>
                        <a:pt x="453" y="16938"/>
                      </a:lnTo>
                      <a:lnTo>
                        <a:pt x="1095" y="16883"/>
                      </a:lnTo>
                      <a:lnTo>
                        <a:pt x="1963" y="16795"/>
                      </a:lnTo>
                      <a:lnTo>
                        <a:pt x="2945" y="16751"/>
                      </a:lnTo>
                      <a:lnTo>
                        <a:pt x="3965" y="16706"/>
                      </a:lnTo>
                      <a:lnTo>
                        <a:pt x="5022" y="16684"/>
                      </a:lnTo>
                      <a:lnTo>
                        <a:pt x="5947" y="16684"/>
                      </a:lnTo>
                      <a:lnTo>
                        <a:pt x="6759" y="16706"/>
                      </a:lnTo>
                      <a:lnTo>
                        <a:pt x="7363" y="16751"/>
                      </a:lnTo>
                      <a:lnTo>
                        <a:pt x="7948" y="16839"/>
                      </a:lnTo>
                      <a:lnTo>
                        <a:pt x="8458" y="16916"/>
                      </a:lnTo>
                      <a:lnTo>
                        <a:pt x="8893" y="17026"/>
                      </a:lnTo>
                      <a:lnTo>
                        <a:pt x="9289" y="17158"/>
                      </a:lnTo>
                      <a:lnTo>
                        <a:pt x="9572" y="17280"/>
                      </a:lnTo>
                      <a:lnTo>
                        <a:pt x="9799" y="17412"/>
                      </a:lnTo>
                      <a:lnTo>
                        <a:pt x="9969" y="17555"/>
                      </a:lnTo>
                      <a:lnTo>
                        <a:pt x="10120" y="17687"/>
                      </a:lnTo>
                      <a:lnTo>
                        <a:pt x="10158" y="17831"/>
                      </a:lnTo>
                      <a:lnTo>
                        <a:pt x="10195" y="17974"/>
                      </a:lnTo>
                      <a:lnTo>
                        <a:pt x="10158" y="18128"/>
                      </a:lnTo>
                      <a:lnTo>
                        <a:pt x="10082" y="18271"/>
                      </a:lnTo>
                      <a:lnTo>
                        <a:pt x="9969" y="18426"/>
                      </a:lnTo>
                      <a:lnTo>
                        <a:pt x="9837" y="18569"/>
                      </a:lnTo>
                      <a:lnTo>
                        <a:pt x="9648" y="18701"/>
                      </a:lnTo>
                      <a:lnTo>
                        <a:pt x="9440" y="18822"/>
                      </a:lnTo>
                      <a:lnTo>
                        <a:pt x="9213" y="18999"/>
                      </a:lnTo>
                      <a:lnTo>
                        <a:pt x="9044" y="19186"/>
                      </a:lnTo>
                      <a:lnTo>
                        <a:pt x="8893" y="19395"/>
                      </a:lnTo>
                      <a:lnTo>
                        <a:pt x="8817" y="19627"/>
                      </a:lnTo>
                      <a:lnTo>
                        <a:pt x="8779" y="19858"/>
                      </a:lnTo>
                      <a:lnTo>
                        <a:pt x="8779" y="20112"/>
                      </a:lnTo>
                      <a:lnTo>
                        <a:pt x="8855" y="20354"/>
                      </a:lnTo>
                      <a:lnTo>
                        <a:pt x="8968" y="20586"/>
                      </a:lnTo>
                      <a:lnTo>
                        <a:pt x="9138" y="20817"/>
                      </a:lnTo>
                      <a:lnTo>
                        <a:pt x="9365" y="21026"/>
                      </a:lnTo>
                      <a:lnTo>
                        <a:pt x="9610" y="21192"/>
                      </a:lnTo>
                      <a:lnTo>
                        <a:pt x="9950" y="21368"/>
                      </a:lnTo>
                      <a:lnTo>
                        <a:pt x="10120" y="21445"/>
                      </a:lnTo>
                      <a:lnTo>
                        <a:pt x="10346" y="21511"/>
                      </a:lnTo>
                      <a:lnTo>
                        <a:pt x="10516" y="21555"/>
                      </a:lnTo>
                      <a:lnTo>
                        <a:pt x="10743" y="21600"/>
                      </a:lnTo>
                      <a:lnTo>
                        <a:pt x="10988" y="21644"/>
                      </a:lnTo>
                      <a:lnTo>
                        <a:pt x="11215" y="21666"/>
                      </a:lnTo>
                      <a:lnTo>
                        <a:pt x="11498" y="21666"/>
                      </a:lnTo>
                      <a:lnTo>
                        <a:pt x="11762" y="21666"/>
                      </a:lnTo>
                      <a:lnTo>
                        <a:pt x="12253" y="21644"/>
                      </a:lnTo>
                      <a:lnTo>
                        <a:pt x="12763" y="21577"/>
                      </a:lnTo>
                      <a:lnTo>
                        <a:pt x="13197" y="21467"/>
                      </a:lnTo>
                      <a:lnTo>
                        <a:pt x="13556" y="21346"/>
                      </a:lnTo>
                      <a:lnTo>
                        <a:pt x="13896" y="21192"/>
                      </a:lnTo>
                      <a:lnTo>
                        <a:pt x="14179" y="21026"/>
                      </a:lnTo>
                      <a:lnTo>
                        <a:pt x="14444" y="20839"/>
                      </a:lnTo>
                      <a:lnTo>
                        <a:pt x="14576" y="20641"/>
                      </a:lnTo>
                      <a:lnTo>
                        <a:pt x="14727" y="20431"/>
                      </a:lnTo>
                      <a:lnTo>
                        <a:pt x="14765" y="20200"/>
                      </a:lnTo>
                      <a:lnTo>
                        <a:pt x="14802" y="19991"/>
                      </a:lnTo>
                      <a:lnTo>
                        <a:pt x="14727" y="19759"/>
                      </a:lnTo>
                      <a:lnTo>
                        <a:pt x="14613" y="19550"/>
                      </a:lnTo>
                      <a:lnTo>
                        <a:pt x="14444" y="19307"/>
                      </a:lnTo>
                      <a:lnTo>
                        <a:pt x="14217" y="19098"/>
                      </a:lnTo>
                      <a:lnTo>
                        <a:pt x="13934" y="18911"/>
                      </a:lnTo>
                      <a:lnTo>
                        <a:pt x="13669" y="18745"/>
                      </a:lnTo>
                      <a:lnTo>
                        <a:pt x="13462" y="18547"/>
                      </a:lnTo>
                      <a:lnTo>
                        <a:pt x="13311" y="18337"/>
                      </a:lnTo>
                      <a:lnTo>
                        <a:pt x="13197" y="18150"/>
                      </a:lnTo>
                      <a:lnTo>
                        <a:pt x="13122" y="17941"/>
                      </a:lnTo>
                      <a:lnTo>
                        <a:pt x="13122" y="17720"/>
                      </a:lnTo>
                      <a:lnTo>
                        <a:pt x="13122" y="17533"/>
                      </a:lnTo>
                      <a:lnTo>
                        <a:pt x="13197" y="17346"/>
                      </a:lnTo>
                      <a:lnTo>
                        <a:pt x="13273" y="17158"/>
                      </a:lnTo>
                      <a:lnTo>
                        <a:pt x="13386" y="16982"/>
                      </a:lnTo>
                      <a:lnTo>
                        <a:pt x="13537" y="16839"/>
                      </a:lnTo>
                      <a:lnTo>
                        <a:pt x="13707" y="16706"/>
                      </a:lnTo>
                      <a:lnTo>
                        <a:pt x="13896" y="16607"/>
                      </a:lnTo>
                      <a:lnTo>
                        <a:pt x="14104" y="16519"/>
                      </a:lnTo>
                      <a:lnTo>
                        <a:pt x="14330" y="16453"/>
                      </a:lnTo>
                      <a:lnTo>
                        <a:pt x="14538" y="16431"/>
                      </a:lnTo>
                      <a:lnTo>
                        <a:pt x="14897" y="16453"/>
                      </a:lnTo>
                      <a:lnTo>
                        <a:pt x="15406" y="16497"/>
                      </a:lnTo>
                      <a:lnTo>
                        <a:pt x="16105" y="16541"/>
                      </a:lnTo>
                      <a:lnTo>
                        <a:pt x="16898" y="16607"/>
                      </a:lnTo>
                      <a:lnTo>
                        <a:pt x="17804" y="16651"/>
                      </a:lnTo>
                      <a:lnTo>
                        <a:pt x="18786" y="16684"/>
                      </a:lnTo>
                      <a:lnTo>
                        <a:pt x="19844" y="16728"/>
                      </a:lnTo>
                      <a:lnTo>
                        <a:pt x="20920" y="16751"/>
                      </a:lnTo>
                      <a:lnTo>
                        <a:pt x="21109" y="16497"/>
                      </a:lnTo>
                      <a:lnTo>
                        <a:pt x="21241" y="16222"/>
                      </a:lnTo>
                      <a:lnTo>
                        <a:pt x="21392" y="15946"/>
                      </a:lnTo>
                      <a:lnTo>
                        <a:pt x="21467" y="15648"/>
                      </a:lnTo>
                      <a:lnTo>
                        <a:pt x="21543" y="15351"/>
                      </a:lnTo>
                      <a:lnTo>
                        <a:pt x="21618" y="15042"/>
                      </a:lnTo>
                      <a:lnTo>
                        <a:pt x="21618" y="14745"/>
                      </a:lnTo>
                      <a:lnTo>
                        <a:pt x="21618" y="14447"/>
                      </a:lnTo>
                      <a:lnTo>
                        <a:pt x="21618" y="14150"/>
                      </a:lnTo>
                      <a:lnTo>
                        <a:pt x="21581" y="13852"/>
                      </a:lnTo>
                      <a:lnTo>
                        <a:pt x="21505" y="13577"/>
                      </a:lnTo>
                      <a:lnTo>
                        <a:pt x="21430" y="13301"/>
                      </a:lnTo>
                      <a:lnTo>
                        <a:pt x="21354" y="13048"/>
                      </a:lnTo>
                      <a:lnTo>
                        <a:pt x="21241" y="12816"/>
                      </a:lnTo>
                      <a:lnTo>
                        <a:pt x="21146" y="12607"/>
                      </a:lnTo>
                      <a:lnTo>
                        <a:pt x="21033" y="12431"/>
                      </a:lnTo>
                      <a:lnTo>
                        <a:pt x="20920" y="12265"/>
                      </a:lnTo>
                      <a:lnTo>
                        <a:pt x="20769" y="12144"/>
                      </a:lnTo>
                      <a:lnTo>
                        <a:pt x="20637" y="12034"/>
                      </a:lnTo>
                      <a:lnTo>
                        <a:pt x="20486" y="11946"/>
                      </a:lnTo>
                      <a:lnTo>
                        <a:pt x="20297" y="11891"/>
                      </a:lnTo>
                      <a:lnTo>
                        <a:pt x="20165" y="11846"/>
                      </a:lnTo>
                      <a:lnTo>
                        <a:pt x="19976" y="11824"/>
                      </a:lnTo>
                      <a:lnTo>
                        <a:pt x="19806" y="11802"/>
                      </a:lnTo>
                      <a:lnTo>
                        <a:pt x="19390" y="11824"/>
                      </a:lnTo>
                      <a:lnTo>
                        <a:pt x="18956" y="11891"/>
                      </a:lnTo>
                      <a:lnTo>
                        <a:pt x="18503" y="11968"/>
                      </a:lnTo>
                      <a:lnTo>
                        <a:pt x="17993" y="12078"/>
                      </a:lnTo>
                      <a:lnTo>
                        <a:pt x="17653" y="12144"/>
                      </a:lnTo>
                      <a:lnTo>
                        <a:pt x="17332" y="12199"/>
                      </a:lnTo>
                      <a:lnTo>
                        <a:pt x="17049" y="12221"/>
                      </a:lnTo>
                      <a:lnTo>
                        <a:pt x="16747" y="12243"/>
                      </a:lnTo>
                      <a:lnTo>
                        <a:pt x="16464" y="12243"/>
                      </a:lnTo>
                      <a:lnTo>
                        <a:pt x="16218" y="12243"/>
                      </a:lnTo>
                      <a:lnTo>
                        <a:pt x="15992" y="12221"/>
                      </a:lnTo>
                      <a:lnTo>
                        <a:pt x="15746" y="12199"/>
                      </a:lnTo>
                      <a:lnTo>
                        <a:pt x="15520" y="12155"/>
                      </a:lnTo>
                      <a:lnTo>
                        <a:pt x="15350" y="12122"/>
                      </a:lnTo>
                      <a:lnTo>
                        <a:pt x="15161" y="12056"/>
                      </a:lnTo>
                      <a:lnTo>
                        <a:pt x="14972" y="11990"/>
                      </a:lnTo>
                      <a:lnTo>
                        <a:pt x="14689" y="11846"/>
                      </a:lnTo>
                      <a:lnTo>
                        <a:pt x="14444" y="11670"/>
                      </a:lnTo>
                      <a:lnTo>
                        <a:pt x="14255" y="11483"/>
                      </a:lnTo>
                      <a:lnTo>
                        <a:pt x="14104" y="11295"/>
                      </a:lnTo>
                      <a:lnTo>
                        <a:pt x="14028" y="11086"/>
                      </a:lnTo>
                      <a:lnTo>
                        <a:pt x="13972" y="10888"/>
                      </a:lnTo>
                      <a:lnTo>
                        <a:pt x="13972" y="10700"/>
                      </a:lnTo>
                      <a:lnTo>
                        <a:pt x="14009" y="10513"/>
                      </a:lnTo>
                      <a:lnTo>
                        <a:pt x="14066" y="10359"/>
                      </a:lnTo>
                      <a:lnTo>
                        <a:pt x="14179" y="10215"/>
                      </a:lnTo>
                      <a:lnTo>
                        <a:pt x="14406" y="10006"/>
                      </a:lnTo>
                      <a:lnTo>
                        <a:pt x="14651" y="9830"/>
                      </a:lnTo>
                      <a:lnTo>
                        <a:pt x="14878" y="9686"/>
                      </a:lnTo>
                      <a:lnTo>
                        <a:pt x="15123" y="9554"/>
                      </a:lnTo>
                      <a:lnTo>
                        <a:pt x="15350" y="9477"/>
                      </a:lnTo>
                      <a:lnTo>
                        <a:pt x="15558" y="9411"/>
                      </a:lnTo>
                      <a:lnTo>
                        <a:pt x="15803" y="9345"/>
                      </a:lnTo>
                      <a:lnTo>
                        <a:pt x="16030" y="9323"/>
                      </a:lnTo>
                      <a:lnTo>
                        <a:pt x="16256" y="9301"/>
                      </a:lnTo>
                      <a:lnTo>
                        <a:pt x="16464" y="9323"/>
                      </a:lnTo>
                      <a:lnTo>
                        <a:pt x="16690" y="9345"/>
                      </a:lnTo>
                      <a:lnTo>
                        <a:pt x="16898" y="9367"/>
                      </a:lnTo>
                      <a:lnTo>
                        <a:pt x="17332" y="9477"/>
                      </a:lnTo>
                      <a:lnTo>
                        <a:pt x="17767" y="9598"/>
                      </a:lnTo>
                      <a:lnTo>
                        <a:pt x="18163" y="9731"/>
                      </a:lnTo>
                      <a:lnTo>
                        <a:pt x="18597" y="9874"/>
                      </a:lnTo>
                      <a:lnTo>
                        <a:pt x="18994" y="10006"/>
                      </a:lnTo>
                      <a:lnTo>
                        <a:pt x="19428" y="10083"/>
                      </a:lnTo>
                      <a:lnTo>
                        <a:pt x="19617" y="10127"/>
                      </a:lnTo>
                      <a:lnTo>
                        <a:pt x="19844" y="10149"/>
                      </a:lnTo>
                      <a:lnTo>
                        <a:pt x="20013" y="10149"/>
                      </a:lnTo>
                      <a:lnTo>
                        <a:pt x="20240" y="10127"/>
                      </a:lnTo>
                      <a:lnTo>
                        <a:pt x="20410" y="10105"/>
                      </a:lnTo>
                      <a:lnTo>
                        <a:pt x="20637" y="10061"/>
                      </a:lnTo>
                      <a:lnTo>
                        <a:pt x="20844" y="9984"/>
                      </a:lnTo>
                      <a:lnTo>
                        <a:pt x="21033" y="9896"/>
                      </a:lnTo>
                      <a:lnTo>
                        <a:pt x="21146" y="9830"/>
                      </a:lnTo>
                      <a:lnTo>
                        <a:pt x="21203" y="9753"/>
                      </a:lnTo>
                      <a:lnTo>
                        <a:pt x="21279" y="9642"/>
                      </a:lnTo>
                      <a:lnTo>
                        <a:pt x="21354" y="9521"/>
                      </a:lnTo>
                      <a:lnTo>
                        <a:pt x="21430" y="9246"/>
                      </a:lnTo>
                      <a:lnTo>
                        <a:pt x="21430" y="8904"/>
                      </a:lnTo>
                      <a:lnTo>
                        <a:pt x="21430" y="8540"/>
                      </a:lnTo>
                      <a:lnTo>
                        <a:pt x="21392" y="8144"/>
                      </a:lnTo>
                      <a:lnTo>
                        <a:pt x="21354" y="7714"/>
                      </a:lnTo>
                      <a:lnTo>
                        <a:pt x="21279" y="7295"/>
                      </a:lnTo>
                      <a:lnTo>
                        <a:pt x="21146" y="6446"/>
                      </a:lnTo>
                      <a:lnTo>
                        <a:pt x="20995" y="5686"/>
                      </a:lnTo>
                      <a:lnTo>
                        <a:pt x="20958" y="5366"/>
                      </a:lnTo>
                      <a:lnTo>
                        <a:pt x="20958" y="5091"/>
                      </a:lnTo>
                      <a:lnTo>
                        <a:pt x="20958" y="4860"/>
                      </a:lnTo>
                      <a:lnTo>
                        <a:pt x="21033" y="4716"/>
                      </a:lnTo>
                      <a:lnTo>
                        <a:pt x="20637" y="4860"/>
                      </a:lnTo>
                      <a:lnTo>
                        <a:pt x="20127" y="4992"/>
                      </a:lnTo>
                      <a:lnTo>
                        <a:pt x="19617" y="5069"/>
                      </a:lnTo>
                      <a:lnTo>
                        <a:pt x="19032" y="5157"/>
                      </a:lnTo>
                      <a:lnTo>
                        <a:pt x="18465" y="5201"/>
                      </a:lnTo>
                      <a:lnTo>
                        <a:pt x="17842" y="5245"/>
                      </a:lnTo>
                      <a:lnTo>
                        <a:pt x="17219" y="5267"/>
                      </a:lnTo>
                      <a:lnTo>
                        <a:pt x="16615" y="5267"/>
                      </a:lnTo>
                      <a:lnTo>
                        <a:pt x="15992" y="5245"/>
                      </a:lnTo>
                      <a:lnTo>
                        <a:pt x="15369" y="5201"/>
                      </a:lnTo>
                      <a:lnTo>
                        <a:pt x="14840" y="5157"/>
                      </a:lnTo>
                      <a:lnTo>
                        <a:pt x="14293" y="5091"/>
                      </a:lnTo>
                      <a:lnTo>
                        <a:pt x="13783" y="5014"/>
                      </a:lnTo>
                      <a:lnTo>
                        <a:pt x="13386" y="4926"/>
                      </a:lnTo>
                      <a:lnTo>
                        <a:pt x="13027" y="4815"/>
                      </a:lnTo>
                      <a:lnTo>
                        <a:pt x="12725" y="4716"/>
                      </a:lnTo>
                      <a:lnTo>
                        <a:pt x="12480" y="4606"/>
                      </a:lnTo>
                      <a:lnTo>
                        <a:pt x="12291" y="4496"/>
                      </a:lnTo>
                      <a:lnTo>
                        <a:pt x="12197" y="4397"/>
                      </a:lnTo>
                      <a:lnTo>
                        <a:pt x="12083" y="4286"/>
                      </a:lnTo>
                      <a:lnTo>
                        <a:pt x="12046" y="4187"/>
                      </a:lnTo>
                      <a:lnTo>
                        <a:pt x="12008" y="4077"/>
                      </a:lnTo>
                      <a:lnTo>
                        <a:pt x="12046" y="3967"/>
                      </a:lnTo>
                      <a:lnTo>
                        <a:pt x="12121" y="3868"/>
                      </a:lnTo>
                      <a:lnTo>
                        <a:pt x="12197" y="3735"/>
                      </a:lnTo>
                      <a:lnTo>
                        <a:pt x="12291" y="3614"/>
                      </a:lnTo>
                      <a:lnTo>
                        <a:pt x="12442" y="3482"/>
                      </a:lnTo>
                      <a:lnTo>
                        <a:pt x="12631" y="3361"/>
                      </a:lnTo>
                      <a:lnTo>
                        <a:pt x="13065" y="3085"/>
                      </a:lnTo>
                      <a:lnTo>
                        <a:pt x="13537" y="2766"/>
                      </a:lnTo>
                      <a:lnTo>
                        <a:pt x="13783" y="2578"/>
                      </a:lnTo>
                      <a:lnTo>
                        <a:pt x="13934" y="2380"/>
                      </a:lnTo>
                      <a:lnTo>
                        <a:pt x="14028" y="2171"/>
                      </a:lnTo>
                      <a:lnTo>
                        <a:pt x="14104" y="1961"/>
                      </a:lnTo>
                      <a:lnTo>
                        <a:pt x="14104" y="1730"/>
                      </a:lnTo>
                      <a:lnTo>
                        <a:pt x="14066" y="1498"/>
                      </a:lnTo>
                      <a:lnTo>
                        <a:pt x="13972" y="1267"/>
                      </a:lnTo>
                      <a:lnTo>
                        <a:pt x="13820" y="1057"/>
                      </a:lnTo>
                      <a:lnTo>
                        <a:pt x="13594" y="837"/>
                      </a:lnTo>
                      <a:lnTo>
                        <a:pt x="13386" y="628"/>
                      </a:lnTo>
                      <a:lnTo>
                        <a:pt x="13103" y="462"/>
                      </a:lnTo>
                      <a:lnTo>
                        <a:pt x="12763" y="308"/>
                      </a:lnTo>
                      <a:lnTo>
                        <a:pt x="12404" y="187"/>
                      </a:lnTo>
                      <a:lnTo>
                        <a:pt x="12008" y="77"/>
                      </a:lnTo>
                      <a:lnTo>
                        <a:pt x="11574" y="33"/>
                      </a:lnTo>
                      <a:lnTo>
                        <a:pt x="11102" y="11"/>
                      </a:lnTo>
                      <a:lnTo>
                        <a:pt x="10667" y="11"/>
                      </a:lnTo>
                      <a:lnTo>
                        <a:pt x="10233" y="77"/>
                      </a:lnTo>
                      <a:lnTo>
                        <a:pt x="9837" y="187"/>
                      </a:lnTo>
                      <a:lnTo>
                        <a:pt x="9440" y="286"/>
                      </a:lnTo>
                      <a:lnTo>
                        <a:pt x="9062" y="462"/>
                      </a:lnTo>
                      <a:lnTo>
                        <a:pt x="8741" y="628"/>
                      </a:lnTo>
                      <a:lnTo>
                        <a:pt x="8458" y="815"/>
                      </a:lnTo>
                      <a:lnTo>
                        <a:pt x="8232" y="1035"/>
                      </a:lnTo>
                      <a:lnTo>
                        <a:pt x="8062" y="1245"/>
                      </a:lnTo>
                      <a:lnTo>
                        <a:pt x="7911" y="1476"/>
                      </a:lnTo>
                      <a:lnTo>
                        <a:pt x="7835" y="1708"/>
                      </a:lnTo>
                      <a:lnTo>
                        <a:pt x="7797" y="1961"/>
                      </a:lnTo>
                      <a:lnTo>
                        <a:pt x="7835" y="2193"/>
                      </a:lnTo>
                      <a:lnTo>
                        <a:pt x="7948" y="2402"/>
                      </a:lnTo>
                      <a:lnTo>
                        <a:pt x="8062" y="2534"/>
                      </a:lnTo>
                      <a:lnTo>
                        <a:pt x="8175" y="2644"/>
                      </a:lnTo>
                      <a:lnTo>
                        <a:pt x="8269" y="2744"/>
                      </a:lnTo>
                      <a:lnTo>
                        <a:pt x="8420" y="2832"/>
                      </a:lnTo>
                      <a:lnTo>
                        <a:pt x="8704" y="3019"/>
                      </a:lnTo>
                      <a:lnTo>
                        <a:pt x="8968" y="3206"/>
                      </a:lnTo>
                      <a:lnTo>
                        <a:pt x="9138" y="3405"/>
                      </a:lnTo>
                      <a:lnTo>
                        <a:pt x="9327" y="3570"/>
                      </a:lnTo>
                      <a:lnTo>
                        <a:pt x="9440" y="3735"/>
                      </a:lnTo>
                      <a:lnTo>
                        <a:pt x="9516" y="3890"/>
                      </a:lnTo>
                      <a:lnTo>
                        <a:pt x="9534" y="4033"/>
                      </a:lnTo>
                      <a:lnTo>
                        <a:pt x="9534" y="4165"/>
                      </a:lnTo>
                      <a:lnTo>
                        <a:pt x="9516" y="4286"/>
                      </a:lnTo>
                      <a:lnTo>
                        <a:pt x="9440" y="4397"/>
                      </a:lnTo>
                      <a:lnTo>
                        <a:pt x="9327" y="4496"/>
                      </a:lnTo>
                      <a:lnTo>
                        <a:pt x="9176" y="4562"/>
                      </a:lnTo>
                      <a:lnTo>
                        <a:pt x="9006" y="4628"/>
                      </a:lnTo>
                      <a:lnTo>
                        <a:pt x="8779" y="4694"/>
                      </a:lnTo>
                      <a:lnTo>
                        <a:pt x="8534" y="4716"/>
                      </a:lnTo>
                      <a:lnTo>
                        <a:pt x="8232" y="4716"/>
                      </a:lnTo>
                      <a:lnTo>
                        <a:pt x="7118" y="4738"/>
                      </a:lnTo>
                      <a:lnTo>
                        <a:pt x="5947" y="4771"/>
                      </a:lnTo>
                      <a:lnTo>
                        <a:pt x="4795" y="4815"/>
                      </a:lnTo>
                      <a:lnTo>
                        <a:pt x="3681" y="4860"/>
                      </a:lnTo>
                      <a:lnTo>
                        <a:pt x="2662" y="4882"/>
                      </a:lnTo>
                      <a:lnTo>
                        <a:pt x="1755" y="4882"/>
                      </a:lnTo>
                      <a:lnTo>
                        <a:pt x="1359" y="4860"/>
                      </a:lnTo>
                      <a:lnTo>
                        <a:pt x="981" y="4837"/>
                      </a:lnTo>
                      <a:lnTo>
                        <a:pt x="698" y="4771"/>
                      </a:lnTo>
                      <a:lnTo>
                        <a:pt x="453" y="4716"/>
                      </a:lnTo>
                      <a:lnTo>
                        <a:pt x="453" y="5322"/>
                      </a:lnTo>
                      <a:lnTo>
                        <a:pt x="453" y="6083"/>
                      </a:lnTo>
                      <a:lnTo>
                        <a:pt x="453" y="6909"/>
                      </a:lnTo>
                      <a:lnTo>
                        <a:pt x="453" y="7780"/>
                      </a:lnTo>
                      <a:lnTo>
                        <a:pt x="453" y="8606"/>
                      </a:lnTo>
                      <a:lnTo>
                        <a:pt x="453" y="9345"/>
                      </a:lnTo>
                      <a:lnTo>
                        <a:pt x="453" y="9918"/>
                      </a:lnTo>
                      <a:lnTo>
                        <a:pt x="453" y="10282"/>
                      </a:lnTo>
                      <a:lnTo>
                        <a:pt x="490" y="10381"/>
                      </a:lnTo>
                      <a:lnTo>
                        <a:pt x="547" y="10491"/>
                      </a:lnTo>
                      <a:lnTo>
                        <a:pt x="660" y="10590"/>
                      </a:lnTo>
                      <a:lnTo>
                        <a:pt x="811" y="10700"/>
                      </a:lnTo>
                      <a:lnTo>
                        <a:pt x="981" y="10811"/>
                      </a:lnTo>
                      <a:lnTo>
                        <a:pt x="1208" y="10888"/>
                      </a:lnTo>
                      <a:lnTo>
                        <a:pt x="1453" y="10954"/>
                      </a:lnTo>
                      <a:lnTo>
                        <a:pt x="1718" y="11020"/>
                      </a:lnTo>
                      <a:lnTo>
                        <a:pt x="1963" y="11064"/>
                      </a:lnTo>
                      <a:lnTo>
                        <a:pt x="2265" y="11086"/>
                      </a:lnTo>
                      <a:lnTo>
                        <a:pt x="2548" y="11064"/>
                      </a:lnTo>
                      <a:lnTo>
                        <a:pt x="2794" y="11042"/>
                      </a:lnTo>
                      <a:lnTo>
                        <a:pt x="3096" y="10976"/>
                      </a:lnTo>
                      <a:lnTo>
                        <a:pt x="3341" y="10888"/>
                      </a:lnTo>
                      <a:lnTo>
                        <a:pt x="3606" y="10766"/>
                      </a:lnTo>
                      <a:lnTo>
                        <a:pt x="3813" y="10590"/>
                      </a:lnTo>
                      <a:close/>
                    </a:path>
                  </a:pathLst>
                </a:custGeom>
                <a:solidFill>
                  <a:srgbClr val="D8EBB3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430" name="Puzzle1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1824" y="1091"/>
                  <a:ext cx="1800" cy="105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6084 w 21600"/>
                    <a:gd name="T25" fmla="*/ 2569 h 21600"/>
                    <a:gd name="T26" fmla="*/ 16128 w 21600"/>
                    <a:gd name="T27" fmla="*/ 19545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9360" y="20836"/>
                      </a:moveTo>
                      <a:lnTo>
                        <a:pt x="9528" y="20836"/>
                      </a:lnTo>
                      <a:lnTo>
                        <a:pt x="9686" y="20762"/>
                      </a:lnTo>
                      <a:lnTo>
                        <a:pt x="9810" y="20687"/>
                      </a:lnTo>
                      <a:lnTo>
                        <a:pt x="9922" y="20575"/>
                      </a:lnTo>
                      <a:lnTo>
                        <a:pt x="10012" y="20426"/>
                      </a:lnTo>
                      <a:lnTo>
                        <a:pt x="10068" y="20296"/>
                      </a:lnTo>
                      <a:lnTo>
                        <a:pt x="10113" y="20110"/>
                      </a:lnTo>
                      <a:lnTo>
                        <a:pt x="10136" y="19905"/>
                      </a:lnTo>
                      <a:lnTo>
                        <a:pt x="10136" y="19682"/>
                      </a:lnTo>
                      <a:lnTo>
                        <a:pt x="10113" y="19440"/>
                      </a:lnTo>
                      <a:lnTo>
                        <a:pt x="10068" y="19142"/>
                      </a:lnTo>
                      <a:lnTo>
                        <a:pt x="10012" y="18900"/>
                      </a:lnTo>
                      <a:lnTo>
                        <a:pt x="9900" y="18620"/>
                      </a:lnTo>
                      <a:lnTo>
                        <a:pt x="9787" y="18285"/>
                      </a:lnTo>
                      <a:lnTo>
                        <a:pt x="9641" y="17968"/>
                      </a:lnTo>
                      <a:lnTo>
                        <a:pt x="9472" y="17652"/>
                      </a:lnTo>
                      <a:lnTo>
                        <a:pt x="9382" y="17466"/>
                      </a:lnTo>
                      <a:lnTo>
                        <a:pt x="9315" y="17298"/>
                      </a:lnTo>
                      <a:lnTo>
                        <a:pt x="9258" y="17112"/>
                      </a:lnTo>
                      <a:lnTo>
                        <a:pt x="9191" y="16926"/>
                      </a:lnTo>
                      <a:lnTo>
                        <a:pt x="9123" y="16535"/>
                      </a:lnTo>
                      <a:lnTo>
                        <a:pt x="9101" y="16144"/>
                      </a:lnTo>
                      <a:lnTo>
                        <a:pt x="9101" y="15753"/>
                      </a:lnTo>
                      <a:lnTo>
                        <a:pt x="9168" y="15362"/>
                      </a:lnTo>
                      <a:lnTo>
                        <a:pt x="9236" y="14971"/>
                      </a:lnTo>
                      <a:lnTo>
                        <a:pt x="9360" y="14580"/>
                      </a:lnTo>
                      <a:lnTo>
                        <a:pt x="9495" y="14244"/>
                      </a:lnTo>
                      <a:lnTo>
                        <a:pt x="9663" y="13891"/>
                      </a:lnTo>
                      <a:lnTo>
                        <a:pt x="9855" y="13611"/>
                      </a:lnTo>
                      <a:lnTo>
                        <a:pt x="10068" y="13351"/>
                      </a:lnTo>
                      <a:lnTo>
                        <a:pt x="10293" y="13146"/>
                      </a:lnTo>
                      <a:lnTo>
                        <a:pt x="10552" y="12997"/>
                      </a:lnTo>
                      <a:lnTo>
                        <a:pt x="10811" y="12885"/>
                      </a:lnTo>
                      <a:lnTo>
                        <a:pt x="11069" y="12866"/>
                      </a:lnTo>
                      <a:lnTo>
                        <a:pt x="11351" y="12885"/>
                      </a:lnTo>
                      <a:lnTo>
                        <a:pt x="11610" y="12997"/>
                      </a:lnTo>
                      <a:lnTo>
                        <a:pt x="11846" y="13183"/>
                      </a:lnTo>
                      <a:lnTo>
                        <a:pt x="12060" y="13388"/>
                      </a:lnTo>
                      <a:lnTo>
                        <a:pt x="12251" y="13648"/>
                      </a:lnTo>
                      <a:lnTo>
                        <a:pt x="12419" y="13928"/>
                      </a:lnTo>
                      <a:lnTo>
                        <a:pt x="12555" y="14244"/>
                      </a:lnTo>
                      <a:lnTo>
                        <a:pt x="12690" y="14617"/>
                      </a:lnTo>
                      <a:lnTo>
                        <a:pt x="12768" y="15008"/>
                      </a:lnTo>
                      <a:lnTo>
                        <a:pt x="12836" y="15399"/>
                      </a:lnTo>
                      <a:lnTo>
                        <a:pt x="12858" y="15753"/>
                      </a:lnTo>
                      <a:lnTo>
                        <a:pt x="12858" y="16144"/>
                      </a:lnTo>
                      <a:lnTo>
                        <a:pt x="12813" y="16535"/>
                      </a:lnTo>
                      <a:lnTo>
                        <a:pt x="12746" y="16888"/>
                      </a:lnTo>
                      <a:lnTo>
                        <a:pt x="12667" y="17224"/>
                      </a:lnTo>
                      <a:lnTo>
                        <a:pt x="12510" y="17503"/>
                      </a:lnTo>
                      <a:lnTo>
                        <a:pt x="12228" y="18043"/>
                      </a:lnTo>
                      <a:lnTo>
                        <a:pt x="11970" y="18546"/>
                      </a:lnTo>
                      <a:lnTo>
                        <a:pt x="11868" y="18751"/>
                      </a:lnTo>
                      <a:lnTo>
                        <a:pt x="11778" y="18974"/>
                      </a:lnTo>
                      <a:lnTo>
                        <a:pt x="11711" y="19179"/>
                      </a:lnTo>
                      <a:lnTo>
                        <a:pt x="11666" y="19365"/>
                      </a:lnTo>
                      <a:lnTo>
                        <a:pt x="11632" y="19570"/>
                      </a:lnTo>
                      <a:lnTo>
                        <a:pt x="11632" y="19756"/>
                      </a:lnTo>
                      <a:lnTo>
                        <a:pt x="11632" y="19942"/>
                      </a:lnTo>
                      <a:lnTo>
                        <a:pt x="11643" y="20110"/>
                      </a:lnTo>
                      <a:lnTo>
                        <a:pt x="11711" y="20296"/>
                      </a:lnTo>
                      <a:lnTo>
                        <a:pt x="11801" y="20464"/>
                      </a:lnTo>
                      <a:lnTo>
                        <a:pt x="11891" y="20650"/>
                      </a:lnTo>
                      <a:lnTo>
                        <a:pt x="12037" y="20836"/>
                      </a:lnTo>
                      <a:lnTo>
                        <a:pt x="12206" y="21004"/>
                      </a:lnTo>
                      <a:lnTo>
                        <a:pt x="12419" y="21190"/>
                      </a:lnTo>
                      <a:lnTo>
                        <a:pt x="12667" y="21320"/>
                      </a:lnTo>
                      <a:lnTo>
                        <a:pt x="12960" y="21432"/>
                      </a:lnTo>
                      <a:lnTo>
                        <a:pt x="13286" y="21544"/>
                      </a:lnTo>
                      <a:lnTo>
                        <a:pt x="13612" y="21655"/>
                      </a:lnTo>
                      <a:lnTo>
                        <a:pt x="13983" y="21693"/>
                      </a:lnTo>
                      <a:lnTo>
                        <a:pt x="14343" y="21730"/>
                      </a:lnTo>
                      <a:lnTo>
                        <a:pt x="14715" y="21730"/>
                      </a:lnTo>
                      <a:lnTo>
                        <a:pt x="15075" y="21730"/>
                      </a:lnTo>
                      <a:lnTo>
                        <a:pt x="15446" y="21655"/>
                      </a:lnTo>
                      <a:lnTo>
                        <a:pt x="15794" y="21581"/>
                      </a:lnTo>
                      <a:lnTo>
                        <a:pt x="16132" y="21432"/>
                      </a:lnTo>
                      <a:lnTo>
                        <a:pt x="16458" y="21302"/>
                      </a:lnTo>
                      <a:lnTo>
                        <a:pt x="16740" y="21078"/>
                      </a:lnTo>
                      <a:lnTo>
                        <a:pt x="16976" y="20836"/>
                      </a:lnTo>
                      <a:lnTo>
                        <a:pt x="17043" y="20650"/>
                      </a:lnTo>
                      <a:lnTo>
                        <a:pt x="17088" y="20426"/>
                      </a:lnTo>
                      <a:lnTo>
                        <a:pt x="17133" y="20222"/>
                      </a:lnTo>
                      <a:lnTo>
                        <a:pt x="17156" y="19980"/>
                      </a:lnTo>
                      <a:lnTo>
                        <a:pt x="17167" y="19477"/>
                      </a:lnTo>
                      <a:lnTo>
                        <a:pt x="17167" y="18974"/>
                      </a:lnTo>
                      <a:lnTo>
                        <a:pt x="17156" y="18397"/>
                      </a:lnTo>
                      <a:lnTo>
                        <a:pt x="17111" y="17820"/>
                      </a:lnTo>
                      <a:lnTo>
                        <a:pt x="17066" y="17261"/>
                      </a:lnTo>
                      <a:lnTo>
                        <a:pt x="16998" y="16646"/>
                      </a:lnTo>
                      <a:lnTo>
                        <a:pt x="16852" y="15511"/>
                      </a:lnTo>
                      <a:lnTo>
                        <a:pt x="16740" y="14393"/>
                      </a:lnTo>
                      <a:lnTo>
                        <a:pt x="16717" y="13928"/>
                      </a:lnTo>
                      <a:lnTo>
                        <a:pt x="16695" y="13462"/>
                      </a:lnTo>
                      <a:lnTo>
                        <a:pt x="16717" y="13071"/>
                      </a:lnTo>
                      <a:lnTo>
                        <a:pt x="16785" y="12755"/>
                      </a:lnTo>
                      <a:lnTo>
                        <a:pt x="16852" y="12419"/>
                      </a:lnTo>
                      <a:lnTo>
                        <a:pt x="16953" y="12140"/>
                      </a:lnTo>
                      <a:lnTo>
                        <a:pt x="17088" y="11898"/>
                      </a:lnTo>
                      <a:lnTo>
                        <a:pt x="17212" y="11675"/>
                      </a:lnTo>
                      <a:lnTo>
                        <a:pt x="17370" y="11470"/>
                      </a:lnTo>
                      <a:lnTo>
                        <a:pt x="17516" y="11284"/>
                      </a:lnTo>
                      <a:lnTo>
                        <a:pt x="17696" y="11135"/>
                      </a:lnTo>
                      <a:lnTo>
                        <a:pt x="17865" y="11042"/>
                      </a:lnTo>
                      <a:lnTo>
                        <a:pt x="18033" y="10930"/>
                      </a:lnTo>
                      <a:lnTo>
                        <a:pt x="18213" y="10893"/>
                      </a:lnTo>
                      <a:lnTo>
                        <a:pt x="18382" y="10893"/>
                      </a:lnTo>
                      <a:lnTo>
                        <a:pt x="18551" y="10967"/>
                      </a:lnTo>
                      <a:lnTo>
                        <a:pt x="18708" y="11042"/>
                      </a:lnTo>
                      <a:lnTo>
                        <a:pt x="18855" y="11172"/>
                      </a:lnTo>
                      <a:lnTo>
                        <a:pt x="19012" y="11358"/>
                      </a:lnTo>
                      <a:lnTo>
                        <a:pt x="19136" y="11600"/>
                      </a:lnTo>
                      <a:lnTo>
                        <a:pt x="19271" y="11861"/>
                      </a:lnTo>
                      <a:lnTo>
                        <a:pt x="19440" y="12028"/>
                      </a:lnTo>
                      <a:lnTo>
                        <a:pt x="19608" y="12177"/>
                      </a:lnTo>
                      <a:lnTo>
                        <a:pt x="19822" y="12289"/>
                      </a:lnTo>
                      <a:lnTo>
                        <a:pt x="20025" y="12289"/>
                      </a:lnTo>
                      <a:lnTo>
                        <a:pt x="20238" y="12289"/>
                      </a:lnTo>
                      <a:lnTo>
                        <a:pt x="20452" y="12215"/>
                      </a:lnTo>
                      <a:lnTo>
                        <a:pt x="20643" y="12103"/>
                      </a:lnTo>
                      <a:lnTo>
                        <a:pt x="20846" y="11973"/>
                      </a:lnTo>
                      <a:lnTo>
                        <a:pt x="21037" y="11786"/>
                      </a:lnTo>
                      <a:lnTo>
                        <a:pt x="21206" y="11563"/>
                      </a:lnTo>
                      <a:lnTo>
                        <a:pt x="21363" y="11321"/>
                      </a:lnTo>
                      <a:lnTo>
                        <a:pt x="21465" y="11079"/>
                      </a:lnTo>
                      <a:lnTo>
                        <a:pt x="21577" y="10744"/>
                      </a:lnTo>
                      <a:lnTo>
                        <a:pt x="21622" y="10427"/>
                      </a:lnTo>
                      <a:lnTo>
                        <a:pt x="21645" y="10111"/>
                      </a:lnTo>
                      <a:lnTo>
                        <a:pt x="21622" y="9608"/>
                      </a:lnTo>
                      <a:lnTo>
                        <a:pt x="21577" y="9142"/>
                      </a:lnTo>
                      <a:lnTo>
                        <a:pt x="21465" y="8751"/>
                      </a:lnTo>
                      <a:lnTo>
                        <a:pt x="21363" y="8397"/>
                      </a:lnTo>
                      <a:lnTo>
                        <a:pt x="21206" y="8062"/>
                      </a:lnTo>
                      <a:lnTo>
                        <a:pt x="21037" y="7820"/>
                      </a:lnTo>
                      <a:lnTo>
                        <a:pt x="20846" y="7597"/>
                      </a:lnTo>
                      <a:lnTo>
                        <a:pt x="20643" y="7429"/>
                      </a:lnTo>
                      <a:lnTo>
                        <a:pt x="20452" y="7317"/>
                      </a:lnTo>
                      <a:lnTo>
                        <a:pt x="20238" y="7206"/>
                      </a:lnTo>
                      <a:lnTo>
                        <a:pt x="20025" y="7168"/>
                      </a:lnTo>
                      <a:lnTo>
                        <a:pt x="19822" y="7206"/>
                      </a:lnTo>
                      <a:lnTo>
                        <a:pt x="19608" y="7243"/>
                      </a:lnTo>
                      <a:lnTo>
                        <a:pt x="19440" y="7355"/>
                      </a:lnTo>
                      <a:lnTo>
                        <a:pt x="19271" y="7504"/>
                      </a:lnTo>
                      <a:lnTo>
                        <a:pt x="19136" y="7708"/>
                      </a:lnTo>
                      <a:lnTo>
                        <a:pt x="19012" y="7895"/>
                      </a:lnTo>
                      <a:lnTo>
                        <a:pt x="18832" y="8025"/>
                      </a:lnTo>
                      <a:lnTo>
                        <a:pt x="18663" y="8174"/>
                      </a:lnTo>
                      <a:lnTo>
                        <a:pt x="18472" y="8248"/>
                      </a:lnTo>
                      <a:lnTo>
                        <a:pt x="18270" y="8286"/>
                      </a:lnTo>
                      <a:lnTo>
                        <a:pt x="18078" y="8323"/>
                      </a:lnTo>
                      <a:lnTo>
                        <a:pt x="17887" y="8323"/>
                      </a:lnTo>
                      <a:lnTo>
                        <a:pt x="17696" y="8248"/>
                      </a:lnTo>
                      <a:lnTo>
                        <a:pt x="17493" y="8174"/>
                      </a:lnTo>
                      <a:lnTo>
                        <a:pt x="17302" y="8062"/>
                      </a:lnTo>
                      <a:lnTo>
                        <a:pt x="17133" y="7969"/>
                      </a:lnTo>
                      <a:lnTo>
                        <a:pt x="16976" y="7783"/>
                      </a:lnTo>
                      <a:lnTo>
                        <a:pt x="16852" y="7597"/>
                      </a:lnTo>
                      <a:lnTo>
                        <a:pt x="16740" y="7429"/>
                      </a:lnTo>
                      <a:lnTo>
                        <a:pt x="16672" y="7168"/>
                      </a:lnTo>
                      <a:lnTo>
                        <a:pt x="16638" y="6926"/>
                      </a:lnTo>
                      <a:lnTo>
                        <a:pt x="16616" y="6498"/>
                      </a:lnTo>
                      <a:lnTo>
                        <a:pt x="16616" y="5772"/>
                      </a:lnTo>
                      <a:lnTo>
                        <a:pt x="16650" y="4915"/>
                      </a:lnTo>
                      <a:lnTo>
                        <a:pt x="16695" y="3928"/>
                      </a:lnTo>
                      <a:lnTo>
                        <a:pt x="16762" y="2960"/>
                      </a:lnTo>
                      <a:lnTo>
                        <a:pt x="16830" y="1992"/>
                      </a:lnTo>
                      <a:lnTo>
                        <a:pt x="16908" y="1173"/>
                      </a:lnTo>
                      <a:lnTo>
                        <a:pt x="16976" y="521"/>
                      </a:lnTo>
                      <a:lnTo>
                        <a:pt x="16953" y="521"/>
                      </a:lnTo>
                      <a:lnTo>
                        <a:pt x="16931" y="521"/>
                      </a:lnTo>
                      <a:lnTo>
                        <a:pt x="16267" y="484"/>
                      </a:lnTo>
                      <a:lnTo>
                        <a:pt x="15637" y="428"/>
                      </a:lnTo>
                      <a:lnTo>
                        <a:pt x="15063" y="353"/>
                      </a:lnTo>
                      <a:lnTo>
                        <a:pt x="14523" y="279"/>
                      </a:lnTo>
                      <a:lnTo>
                        <a:pt x="14040" y="167"/>
                      </a:lnTo>
                      <a:lnTo>
                        <a:pt x="13635" y="93"/>
                      </a:lnTo>
                      <a:lnTo>
                        <a:pt x="13331" y="18"/>
                      </a:lnTo>
                      <a:lnTo>
                        <a:pt x="13117" y="18"/>
                      </a:lnTo>
                      <a:lnTo>
                        <a:pt x="12982" y="18"/>
                      </a:lnTo>
                      <a:lnTo>
                        <a:pt x="12858" y="130"/>
                      </a:lnTo>
                      <a:lnTo>
                        <a:pt x="12723" y="279"/>
                      </a:lnTo>
                      <a:lnTo>
                        <a:pt x="12622" y="446"/>
                      </a:lnTo>
                      <a:lnTo>
                        <a:pt x="12510" y="670"/>
                      </a:lnTo>
                      <a:lnTo>
                        <a:pt x="12419" y="912"/>
                      </a:lnTo>
                      <a:lnTo>
                        <a:pt x="12363" y="1210"/>
                      </a:lnTo>
                      <a:lnTo>
                        <a:pt x="12318" y="1526"/>
                      </a:lnTo>
                      <a:lnTo>
                        <a:pt x="12273" y="1843"/>
                      </a:lnTo>
                      <a:lnTo>
                        <a:pt x="12251" y="2215"/>
                      </a:lnTo>
                      <a:lnTo>
                        <a:pt x="12273" y="2532"/>
                      </a:lnTo>
                      <a:lnTo>
                        <a:pt x="12318" y="2886"/>
                      </a:lnTo>
                      <a:lnTo>
                        <a:pt x="12386" y="3240"/>
                      </a:lnTo>
                      <a:lnTo>
                        <a:pt x="12464" y="3556"/>
                      </a:lnTo>
                      <a:lnTo>
                        <a:pt x="12577" y="3891"/>
                      </a:lnTo>
                      <a:lnTo>
                        <a:pt x="12746" y="4171"/>
                      </a:lnTo>
                      <a:lnTo>
                        <a:pt x="12926" y="4487"/>
                      </a:lnTo>
                      <a:lnTo>
                        <a:pt x="13050" y="4860"/>
                      </a:lnTo>
                      <a:lnTo>
                        <a:pt x="13162" y="5251"/>
                      </a:lnTo>
                      <a:lnTo>
                        <a:pt x="13218" y="5604"/>
                      </a:lnTo>
                      <a:lnTo>
                        <a:pt x="13263" y="5995"/>
                      </a:lnTo>
                      <a:lnTo>
                        <a:pt x="13241" y="6386"/>
                      </a:lnTo>
                      <a:lnTo>
                        <a:pt x="13218" y="6740"/>
                      </a:lnTo>
                      <a:lnTo>
                        <a:pt x="13139" y="7094"/>
                      </a:lnTo>
                      <a:lnTo>
                        <a:pt x="13050" y="7429"/>
                      </a:lnTo>
                      <a:lnTo>
                        <a:pt x="12903" y="7746"/>
                      </a:lnTo>
                      <a:lnTo>
                        <a:pt x="12723" y="8025"/>
                      </a:lnTo>
                      <a:lnTo>
                        <a:pt x="12532" y="8286"/>
                      </a:lnTo>
                      <a:lnTo>
                        <a:pt x="12318" y="8491"/>
                      </a:lnTo>
                      <a:lnTo>
                        <a:pt x="12060" y="8677"/>
                      </a:lnTo>
                      <a:lnTo>
                        <a:pt x="11756" y="8788"/>
                      </a:lnTo>
                      <a:lnTo>
                        <a:pt x="11452" y="8826"/>
                      </a:lnTo>
                      <a:lnTo>
                        <a:pt x="11283" y="8826"/>
                      </a:lnTo>
                      <a:lnTo>
                        <a:pt x="11126" y="8826"/>
                      </a:lnTo>
                      <a:lnTo>
                        <a:pt x="11002" y="8788"/>
                      </a:lnTo>
                      <a:lnTo>
                        <a:pt x="10845" y="8714"/>
                      </a:lnTo>
                      <a:lnTo>
                        <a:pt x="10721" y="8640"/>
                      </a:lnTo>
                      <a:lnTo>
                        <a:pt x="10608" y="8565"/>
                      </a:lnTo>
                      <a:lnTo>
                        <a:pt x="10485" y="8453"/>
                      </a:lnTo>
                      <a:lnTo>
                        <a:pt x="10372" y="8323"/>
                      </a:lnTo>
                      <a:lnTo>
                        <a:pt x="10181" y="8062"/>
                      </a:lnTo>
                      <a:lnTo>
                        <a:pt x="10035" y="7746"/>
                      </a:lnTo>
                      <a:lnTo>
                        <a:pt x="9900" y="7392"/>
                      </a:lnTo>
                      <a:lnTo>
                        <a:pt x="9787" y="7001"/>
                      </a:lnTo>
                      <a:lnTo>
                        <a:pt x="9731" y="6610"/>
                      </a:lnTo>
                      <a:lnTo>
                        <a:pt x="9686" y="6219"/>
                      </a:lnTo>
                      <a:lnTo>
                        <a:pt x="9663" y="5772"/>
                      </a:lnTo>
                      <a:lnTo>
                        <a:pt x="9686" y="5381"/>
                      </a:lnTo>
                      <a:lnTo>
                        <a:pt x="9753" y="4990"/>
                      </a:lnTo>
                      <a:lnTo>
                        <a:pt x="9832" y="4636"/>
                      </a:lnTo>
                      <a:lnTo>
                        <a:pt x="9945" y="4320"/>
                      </a:lnTo>
                      <a:lnTo>
                        <a:pt x="10068" y="4022"/>
                      </a:lnTo>
                      <a:lnTo>
                        <a:pt x="10203" y="3817"/>
                      </a:lnTo>
                      <a:lnTo>
                        <a:pt x="10316" y="3593"/>
                      </a:lnTo>
                      <a:lnTo>
                        <a:pt x="10395" y="3351"/>
                      </a:lnTo>
                      <a:lnTo>
                        <a:pt x="10462" y="3109"/>
                      </a:lnTo>
                      <a:lnTo>
                        <a:pt x="10507" y="2848"/>
                      </a:lnTo>
                      <a:lnTo>
                        <a:pt x="10530" y="2606"/>
                      </a:lnTo>
                      <a:lnTo>
                        <a:pt x="10507" y="2346"/>
                      </a:lnTo>
                      <a:lnTo>
                        <a:pt x="10462" y="2141"/>
                      </a:lnTo>
                      <a:lnTo>
                        <a:pt x="10395" y="1880"/>
                      </a:lnTo>
                      <a:lnTo>
                        <a:pt x="10293" y="1638"/>
                      </a:lnTo>
                      <a:lnTo>
                        <a:pt x="10158" y="1415"/>
                      </a:lnTo>
                      <a:lnTo>
                        <a:pt x="9967" y="1210"/>
                      </a:lnTo>
                      <a:lnTo>
                        <a:pt x="9753" y="986"/>
                      </a:lnTo>
                      <a:lnTo>
                        <a:pt x="9495" y="819"/>
                      </a:lnTo>
                      <a:lnTo>
                        <a:pt x="9191" y="670"/>
                      </a:lnTo>
                      <a:lnTo>
                        <a:pt x="8842" y="521"/>
                      </a:lnTo>
                      <a:lnTo>
                        <a:pt x="8471" y="446"/>
                      </a:lnTo>
                      <a:lnTo>
                        <a:pt x="7998" y="428"/>
                      </a:lnTo>
                      <a:lnTo>
                        <a:pt x="7413" y="428"/>
                      </a:lnTo>
                      <a:lnTo>
                        <a:pt x="6817" y="446"/>
                      </a:lnTo>
                      <a:lnTo>
                        <a:pt x="6187" y="521"/>
                      </a:lnTo>
                      <a:lnTo>
                        <a:pt x="5602" y="633"/>
                      </a:lnTo>
                      <a:lnTo>
                        <a:pt x="5107" y="744"/>
                      </a:lnTo>
                      <a:lnTo>
                        <a:pt x="4725" y="856"/>
                      </a:lnTo>
                      <a:lnTo>
                        <a:pt x="4848" y="1564"/>
                      </a:lnTo>
                      <a:lnTo>
                        <a:pt x="5028" y="2495"/>
                      </a:lnTo>
                      <a:lnTo>
                        <a:pt x="5175" y="3556"/>
                      </a:lnTo>
                      <a:lnTo>
                        <a:pt x="5298" y="4673"/>
                      </a:lnTo>
                      <a:lnTo>
                        <a:pt x="5343" y="5213"/>
                      </a:lnTo>
                      <a:lnTo>
                        <a:pt x="5388" y="5753"/>
                      </a:lnTo>
                      <a:lnTo>
                        <a:pt x="5411" y="6275"/>
                      </a:lnTo>
                      <a:lnTo>
                        <a:pt x="5411" y="6740"/>
                      </a:lnTo>
                      <a:lnTo>
                        <a:pt x="5366" y="7168"/>
                      </a:lnTo>
                      <a:lnTo>
                        <a:pt x="5321" y="7541"/>
                      </a:lnTo>
                      <a:lnTo>
                        <a:pt x="5287" y="7708"/>
                      </a:lnTo>
                      <a:lnTo>
                        <a:pt x="5242" y="7857"/>
                      </a:lnTo>
                      <a:lnTo>
                        <a:pt x="5197" y="7969"/>
                      </a:lnTo>
                      <a:lnTo>
                        <a:pt x="5130" y="8062"/>
                      </a:lnTo>
                      <a:lnTo>
                        <a:pt x="5006" y="8248"/>
                      </a:lnTo>
                      <a:lnTo>
                        <a:pt x="4848" y="8397"/>
                      </a:lnTo>
                      <a:lnTo>
                        <a:pt x="4725" y="8528"/>
                      </a:lnTo>
                      <a:lnTo>
                        <a:pt x="4567" y="8640"/>
                      </a:lnTo>
                      <a:lnTo>
                        <a:pt x="4421" y="8714"/>
                      </a:lnTo>
                      <a:lnTo>
                        <a:pt x="4263" y="8751"/>
                      </a:lnTo>
                      <a:lnTo>
                        <a:pt x="4095" y="8788"/>
                      </a:lnTo>
                      <a:lnTo>
                        <a:pt x="3948" y="8788"/>
                      </a:lnTo>
                      <a:lnTo>
                        <a:pt x="3791" y="8751"/>
                      </a:lnTo>
                      <a:lnTo>
                        <a:pt x="3667" y="8714"/>
                      </a:lnTo>
                      <a:lnTo>
                        <a:pt x="3510" y="8677"/>
                      </a:lnTo>
                      <a:lnTo>
                        <a:pt x="3386" y="8602"/>
                      </a:lnTo>
                      <a:lnTo>
                        <a:pt x="3251" y="8491"/>
                      </a:lnTo>
                      <a:lnTo>
                        <a:pt x="3127" y="8360"/>
                      </a:lnTo>
                      <a:lnTo>
                        <a:pt x="3015" y="8248"/>
                      </a:lnTo>
                      <a:lnTo>
                        <a:pt x="2925" y="8062"/>
                      </a:lnTo>
                      <a:lnTo>
                        <a:pt x="2778" y="7857"/>
                      </a:lnTo>
                      <a:lnTo>
                        <a:pt x="2610" y="7671"/>
                      </a:lnTo>
                      <a:lnTo>
                        <a:pt x="2407" y="7541"/>
                      </a:lnTo>
                      <a:lnTo>
                        <a:pt x="2171" y="7466"/>
                      </a:lnTo>
                      <a:lnTo>
                        <a:pt x="1957" y="7429"/>
                      </a:lnTo>
                      <a:lnTo>
                        <a:pt x="1698" y="7429"/>
                      </a:lnTo>
                      <a:lnTo>
                        <a:pt x="1462" y="7466"/>
                      </a:lnTo>
                      <a:lnTo>
                        <a:pt x="1226" y="7559"/>
                      </a:lnTo>
                      <a:lnTo>
                        <a:pt x="989" y="7708"/>
                      </a:lnTo>
                      <a:lnTo>
                        <a:pt x="776" y="7932"/>
                      </a:lnTo>
                      <a:lnTo>
                        <a:pt x="551" y="8211"/>
                      </a:lnTo>
                      <a:lnTo>
                        <a:pt x="382" y="8528"/>
                      </a:lnTo>
                      <a:lnTo>
                        <a:pt x="315" y="8714"/>
                      </a:lnTo>
                      <a:lnTo>
                        <a:pt x="236" y="8919"/>
                      </a:lnTo>
                      <a:lnTo>
                        <a:pt x="191" y="9142"/>
                      </a:lnTo>
                      <a:lnTo>
                        <a:pt x="123" y="9347"/>
                      </a:lnTo>
                      <a:lnTo>
                        <a:pt x="78" y="9608"/>
                      </a:lnTo>
                      <a:lnTo>
                        <a:pt x="56" y="9887"/>
                      </a:lnTo>
                      <a:lnTo>
                        <a:pt x="33" y="10185"/>
                      </a:lnTo>
                      <a:lnTo>
                        <a:pt x="33" y="10464"/>
                      </a:lnTo>
                      <a:lnTo>
                        <a:pt x="33" y="10706"/>
                      </a:lnTo>
                      <a:lnTo>
                        <a:pt x="56" y="10967"/>
                      </a:lnTo>
                      <a:lnTo>
                        <a:pt x="78" y="11172"/>
                      </a:lnTo>
                      <a:lnTo>
                        <a:pt x="123" y="11395"/>
                      </a:lnTo>
                      <a:lnTo>
                        <a:pt x="168" y="11600"/>
                      </a:lnTo>
                      <a:lnTo>
                        <a:pt x="236" y="11786"/>
                      </a:lnTo>
                      <a:lnTo>
                        <a:pt x="292" y="11973"/>
                      </a:lnTo>
                      <a:lnTo>
                        <a:pt x="382" y="12140"/>
                      </a:lnTo>
                      <a:lnTo>
                        <a:pt x="540" y="12419"/>
                      </a:lnTo>
                      <a:lnTo>
                        <a:pt x="731" y="12680"/>
                      </a:lnTo>
                      <a:lnTo>
                        <a:pt x="944" y="12866"/>
                      </a:lnTo>
                      <a:lnTo>
                        <a:pt x="1158" y="12997"/>
                      </a:lnTo>
                      <a:lnTo>
                        <a:pt x="1395" y="13108"/>
                      </a:lnTo>
                      <a:lnTo>
                        <a:pt x="1608" y="13183"/>
                      </a:lnTo>
                      <a:lnTo>
                        <a:pt x="1856" y="13183"/>
                      </a:lnTo>
                      <a:lnTo>
                        <a:pt x="2070" y="13146"/>
                      </a:lnTo>
                      <a:lnTo>
                        <a:pt x="2261" y="13071"/>
                      </a:lnTo>
                      <a:lnTo>
                        <a:pt x="2430" y="12960"/>
                      </a:lnTo>
                      <a:lnTo>
                        <a:pt x="2587" y="12792"/>
                      </a:lnTo>
                      <a:lnTo>
                        <a:pt x="2688" y="12606"/>
                      </a:lnTo>
                      <a:lnTo>
                        <a:pt x="2801" y="12419"/>
                      </a:lnTo>
                      <a:lnTo>
                        <a:pt x="2925" y="12289"/>
                      </a:lnTo>
                      <a:lnTo>
                        <a:pt x="3082" y="12177"/>
                      </a:lnTo>
                      <a:lnTo>
                        <a:pt x="3228" y="12103"/>
                      </a:lnTo>
                      <a:lnTo>
                        <a:pt x="3408" y="12103"/>
                      </a:lnTo>
                      <a:lnTo>
                        <a:pt x="3577" y="12103"/>
                      </a:lnTo>
                      <a:lnTo>
                        <a:pt x="3723" y="12177"/>
                      </a:lnTo>
                      <a:lnTo>
                        <a:pt x="3903" y="12252"/>
                      </a:lnTo>
                      <a:lnTo>
                        <a:pt x="4072" y="12364"/>
                      </a:lnTo>
                      <a:lnTo>
                        <a:pt x="4230" y="12494"/>
                      </a:lnTo>
                      <a:lnTo>
                        <a:pt x="4353" y="12643"/>
                      </a:lnTo>
                      <a:lnTo>
                        <a:pt x="4488" y="12829"/>
                      </a:lnTo>
                      <a:lnTo>
                        <a:pt x="4567" y="13034"/>
                      </a:lnTo>
                      <a:lnTo>
                        <a:pt x="4657" y="13257"/>
                      </a:lnTo>
                      <a:lnTo>
                        <a:pt x="4702" y="13462"/>
                      </a:lnTo>
                      <a:lnTo>
                        <a:pt x="4725" y="13686"/>
                      </a:lnTo>
                      <a:lnTo>
                        <a:pt x="4702" y="14282"/>
                      </a:lnTo>
                      <a:lnTo>
                        <a:pt x="4657" y="15045"/>
                      </a:lnTo>
                      <a:lnTo>
                        <a:pt x="4612" y="15976"/>
                      </a:lnTo>
                      <a:lnTo>
                        <a:pt x="4590" y="16926"/>
                      </a:lnTo>
                      <a:lnTo>
                        <a:pt x="4567" y="17968"/>
                      </a:lnTo>
                      <a:lnTo>
                        <a:pt x="4567" y="19011"/>
                      </a:lnTo>
                      <a:lnTo>
                        <a:pt x="4590" y="19514"/>
                      </a:lnTo>
                      <a:lnTo>
                        <a:pt x="4612" y="19980"/>
                      </a:lnTo>
                      <a:lnTo>
                        <a:pt x="4657" y="20426"/>
                      </a:lnTo>
                      <a:lnTo>
                        <a:pt x="4725" y="20836"/>
                      </a:lnTo>
                      <a:lnTo>
                        <a:pt x="4848" y="20929"/>
                      </a:lnTo>
                      <a:lnTo>
                        <a:pt x="5040" y="21004"/>
                      </a:lnTo>
                      <a:lnTo>
                        <a:pt x="5265" y="21078"/>
                      </a:lnTo>
                      <a:lnTo>
                        <a:pt x="5478" y="21115"/>
                      </a:lnTo>
                      <a:lnTo>
                        <a:pt x="6041" y="21115"/>
                      </a:lnTo>
                      <a:lnTo>
                        <a:pt x="6637" y="21078"/>
                      </a:lnTo>
                      <a:lnTo>
                        <a:pt x="7312" y="21004"/>
                      </a:lnTo>
                      <a:lnTo>
                        <a:pt x="7998" y="20929"/>
                      </a:lnTo>
                      <a:lnTo>
                        <a:pt x="8696" y="20855"/>
                      </a:lnTo>
                      <a:lnTo>
                        <a:pt x="9360" y="20836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59420" name="AutoShape 82"/>
              <p:cNvSpPr>
                <a:spLocks noChangeArrowheads="1"/>
              </p:cNvSpPr>
              <p:nvPr/>
            </p:nvSpPr>
            <p:spPr bwMode="auto">
              <a:xfrm rot="5400000">
                <a:off x="4626" y="1843"/>
                <a:ext cx="318" cy="3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30 w 21600"/>
                  <a:gd name="T13" fmla="*/ 2924 h 21600"/>
                  <a:gd name="T14" fmla="*/ 18204 w 21600"/>
                  <a:gd name="T15" fmla="*/ 924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9421" name="AutoShape 83"/>
              <p:cNvSpPr>
                <a:spLocks noChangeArrowheads="1"/>
              </p:cNvSpPr>
              <p:nvPr/>
            </p:nvSpPr>
            <p:spPr bwMode="auto">
              <a:xfrm>
                <a:off x="4749" y="2659"/>
                <a:ext cx="238" cy="297"/>
              </a:xfrm>
              <a:prstGeom prst="downArrow">
                <a:avLst>
                  <a:gd name="adj1" fmla="val 50000"/>
                  <a:gd name="adj2" fmla="val 3119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Font typeface="Arial" charset="0"/>
                  <a:buNone/>
                </a:pPr>
                <a:endParaRPr lang="ru-RU" altLang="ru-RU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59422" name="Picture 8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193" y="2153"/>
                <a:ext cx="366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23" name="AutoShape 88"/>
              <p:cNvSpPr>
                <a:spLocks noChangeAspect="1" noChangeArrowheads="1"/>
              </p:cNvSpPr>
              <p:nvPr/>
            </p:nvSpPr>
            <p:spPr bwMode="auto">
              <a:xfrm>
                <a:off x="5350" y="1926"/>
                <a:ext cx="204" cy="204"/>
              </a:xfrm>
              <a:prstGeom prst="flowChartConnector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buFont typeface="Arial" charset="0"/>
                  <a:buNone/>
                </a:pPr>
                <a:r>
                  <a:rPr lang="ru-RU" altLang="ru-RU">
                    <a:solidFill>
                      <a:srgbClr val="000000"/>
                    </a:solidFill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59424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5350" y="1707"/>
                <a:ext cx="204" cy="204"/>
              </a:xfrm>
              <a:prstGeom prst="flowChartConnector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buFont typeface="Arial" charset="0"/>
                  <a:buNone/>
                </a:pPr>
                <a:r>
                  <a:rPr lang="ru-RU" altLang="ru-RU">
                    <a:solidFill>
                      <a:srgbClr val="000000"/>
                    </a:solidFill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59425" name="AutoShape 90"/>
              <p:cNvSpPr>
                <a:spLocks noChangeAspect="1" noChangeArrowheads="1"/>
              </p:cNvSpPr>
              <p:nvPr/>
            </p:nvSpPr>
            <p:spPr bwMode="auto">
              <a:xfrm>
                <a:off x="5350" y="1484"/>
                <a:ext cx="204" cy="204"/>
              </a:xfrm>
              <a:prstGeom prst="flowChartConnector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buFont typeface="Arial" charset="0"/>
                  <a:buNone/>
                </a:pPr>
                <a:r>
                  <a:rPr lang="ru-RU" altLang="ru-RU">
                    <a:solidFill>
                      <a:srgbClr val="000000"/>
                    </a:solidFill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59426" name="AutoShape 91"/>
              <p:cNvSpPr>
                <a:spLocks noChangeAspect="1" noChangeArrowheads="1"/>
              </p:cNvSpPr>
              <p:nvPr/>
            </p:nvSpPr>
            <p:spPr bwMode="auto">
              <a:xfrm>
                <a:off x="5350" y="1269"/>
                <a:ext cx="204" cy="204"/>
              </a:xfrm>
              <a:prstGeom prst="flowChart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buFont typeface="Arial" charset="0"/>
                  <a:buNone/>
                </a:pPr>
                <a:r>
                  <a:rPr lang="ru-RU" altLang="ru-RU">
                    <a:solidFill>
                      <a:srgbClr val="000000"/>
                    </a:solidFill>
                    <a:latin typeface="Calibri" pitchFamily="34" charset="0"/>
                  </a:rPr>
                  <a:t>1</a:t>
                </a:r>
              </a:p>
            </p:txBody>
          </p:sp>
        </p:grpSp>
        <p:sp>
          <p:nvSpPr>
            <p:cNvPr id="59411" name="AutoShape 93"/>
            <p:cNvSpPr>
              <a:spLocks noChangeArrowheads="1"/>
            </p:cNvSpPr>
            <p:nvPr/>
          </p:nvSpPr>
          <p:spPr bwMode="auto">
            <a:xfrm>
              <a:off x="113" y="3157"/>
              <a:ext cx="5216" cy="4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 typeface="Arial" charset="0"/>
                <a:buNone/>
              </a:pPr>
              <a:endParaRPr lang="ru-RU" alt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9412" name="AutoShape 94"/>
            <p:cNvSpPr>
              <a:spLocks noChangeArrowheads="1"/>
            </p:cNvSpPr>
            <p:nvPr/>
          </p:nvSpPr>
          <p:spPr bwMode="auto">
            <a:xfrm>
              <a:off x="1292" y="3377"/>
              <a:ext cx="3947" cy="159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</a:rPr>
                <a:t>Применение ГИС технологий</a:t>
              </a:r>
            </a:p>
          </p:txBody>
        </p:sp>
        <p:sp>
          <p:nvSpPr>
            <p:cNvPr id="59413" name="AutoShape 96"/>
            <p:cNvSpPr>
              <a:spLocks noChangeArrowheads="1"/>
            </p:cNvSpPr>
            <p:nvPr/>
          </p:nvSpPr>
          <p:spPr bwMode="auto">
            <a:xfrm>
              <a:off x="158" y="3194"/>
              <a:ext cx="1089" cy="273"/>
            </a:xfrm>
            <a:prstGeom prst="roundRect">
              <a:avLst>
                <a:gd name="adj" fmla="val 12620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8000" tIns="0" rIns="18000" bIns="10800"/>
            <a:lstStyle/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</a:rPr>
                <a:t>Автоматизация</a:t>
              </a:r>
            </a:p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</a:rPr>
                <a:t>планирования</a:t>
              </a:r>
            </a:p>
          </p:txBody>
        </p:sp>
        <p:sp>
          <p:nvSpPr>
            <p:cNvPr id="59414" name="AutoShape 97"/>
            <p:cNvSpPr>
              <a:spLocks noChangeArrowheads="1"/>
            </p:cNvSpPr>
            <p:nvPr/>
          </p:nvSpPr>
          <p:spPr bwMode="auto">
            <a:xfrm>
              <a:off x="1292" y="3194"/>
              <a:ext cx="817" cy="159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</a:rPr>
                <a:t>Справочники</a:t>
              </a:r>
            </a:p>
          </p:txBody>
        </p:sp>
        <p:sp>
          <p:nvSpPr>
            <p:cNvPr id="59415" name="AutoShape 98"/>
            <p:cNvSpPr>
              <a:spLocks noChangeArrowheads="1"/>
            </p:cNvSpPr>
            <p:nvPr/>
          </p:nvSpPr>
          <p:spPr bwMode="auto">
            <a:xfrm>
              <a:off x="2381" y="3194"/>
              <a:ext cx="680" cy="159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</a:rPr>
                <a:t>Проекты</a:t>
              </a:r>
            </a:p>
          </p:txBody>
        </p:sp>
        <p:sp>
          <p:nvSpPr>
            <p:cNvPr id="59416" name="AutoShape 99"/>
            <p:cNvSpPr>
              <a:spLocks noChangeArrowheads="1"/>
            </p:cNvSpPr>
            <p:nvPr/>
          </p:nvSpPr>
          <p:spPr bwMode="auto">
            <a:xfrm>
              <a:off x="3334" y="3194"/>
              <a:ext cx="1088" cy="159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</a:rPr>
                <a:t>Расчетные модули</a:t>
              </a:r>
            </a:p>
          </p:txBody>
        </p:sp>
        <p:sp>
          <p:nvSpPr>
            <p:cNvPr id="59417" name="AutoShape 100"/>
            <p:cNvSpPr>
              <a:spLocks noChangeArrowheads="1"/>
            </p:cNvSpPr>
            <p:nvPr/>
          </p:nvSpPr>
          <p:spPr bwMode="auto">
            <a:xfrm>
              <a:off x="4513" y="3194"/>
              <a:ext cx="726" cy="159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Arial" charset="0"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</a:rPr>
                <a:t>Формат</a:t>
              </a:r>
            </a:p>
          </p:txBody>
        </p:sp>
      </p:grpSp>
      <p:sp>
        <p:nvSpPr>
          <p:cNvPr id="59396" name="Rectangle 49"/>
          <p:cNvSpPr>
            <a:spLocks noChangeArrowheads="1"/>
          </p:cNvSpPr>
          <p:nvPr/>
        </p:nvSpPr>
        <p:spPr bwMode="auto">
          <a:xfrm>
            <a:off x="276225" y="5661025"/>
            <a:ext cx="117284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altLang="ru-RU" sz="1400" i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Нечего надеяться полностью избавиться от субъективности в задачах, связанных с выбором решений. Даже в простейших однокритериальных задачах она неизбежно присутствует, проявляясь хотя бы в выборе показателя эффективности и математической модели явления.</a:t>
            </a:r>
          </a:p>
          <a:p>
            <a:pPr>
              <a:buFont typeface="Arial" charset="0"/>
              <a:buNone/>
            </a:pPr>
            <a:r>
              <a:rPr lang="ru-RU" altLang="ru-RU" sz="1400" i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Е. С. Вентцель. Исследование операций</a:t>
            </a:r>
          </a:p>
        </p:txBody>
      </p:sp>
      <p:sp>
        <p:nvSpPr>
          <p:cNvPr id="59397" name="Заголовок 2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 altLang="ru-RU"/>
              <a:t>Планирование как процесс принятия решения </a:t>
            </a:r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ru-RU"/>
              <a:t>Вопросы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87375" y="2160588"/>
            <a:ext cx="1041082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реализованного подхода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 и состав программного комплекса </a:t>
            </a:r>
            <a:r>
              <a:rPr lang="en-US" sz="2000" dirty="0">
                <a:solidFill>
                  <a:srgbClr val="33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ONEPLAN RPLS</a:t>
            </a:r>
            <a:endParaRPr lang="ru-RU" sz="2000" dirty="0">
              <a:solidFill>
                <a:srgbClr val="335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решения задач поддержки принятия решений по развертыванию сетей беспроводной связи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и направления дальнейшего развития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587375" y="0"/>
            <a:ext cx="11604625" cy="692150"/>
          </a:xfrm>
        </p:spPr>
        <p:txBody>
          <a:bodyPr/>
          <a:lstStyle/>
          <a:p>
            <a:r>
              <a:rPr lang="en-US"/>
              <a:t>ONEPLAN RPLS.</a:t>
            </a:r>
            <a:r>
              <a:rPr lang="ru-RU"/>
              <a:t> Назначение и состав модулей</a:t>
            </a:r>
          </a:p>
        </p:txBody>
      </p:sp>
      <p:grpSp>
        <p:nvGrpSpPr>
          <p:cNvPr id="62466" name="Группа 22"/>
          <p:cNvGrpSpPr>
            <a:grpSpLocks/>
          </p:cNvGrpSpPr>
          <p:nvPr/>
        </p:nvGrpSpPr>
        <p:grpSpPr bwMode="auto">
          <a:xfrm>
            <a:off x="1222375" y="962025"/>
            <a:ext cx="9404350" cy="5273675"/>
            <a:chOff x="1070651" y="962025"/>
            <a:chExt cx="9402998" cy="5273675"/>
          </a:xfrm>
        </p:grpSpPr>
        <p:sp>
          <p:nvSpPr>
            <p:cNvPr id="62467" name="AutoShape 9"/>
            <p:cNvSpPr>
              <a:spLocks noChangeArrowheads="1"/>
            </p:cNvSpPr>
            <p:nvPr/>
          </p:nvSpPr>
          <p:spPr bwMode="auto">
            <a:xfrm>
              <a:off x="1718351" y="1033463"/>
              <a:ext cx="1441450" cy="576262"/>
            </a:xfrm>
            <a:prstGeom prst="flowChartMagneticDisk">
              <a:avLst/>
            </a:prstGeom>
            <a:gradFill rotWithShape="1">
              <a:gsLst>
                <a:gs pos="0">
                  <a:srgbClr val="CCFFCC"/>
                </a:gs>
                <a:gs pos="100000">
                  <a:srgbClr val="B1DDB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altLang="ru-RU" sz="1600">
                  <a:cs typeface="Arial" charset="0"/>
                </a:rPr>
                <a:t>Данные</a:t>
              </a:r>
            </a:p>
          </p:txBody>
        </p:sp>
        <p:sp>
          <p:nvSpPr>
            <p:cNvPr id="62468" name="AutoShape 21"/>
            <p:cNvSpPr>
              <a:spLocks/>
            </p:cNvSpPr>
            <p:nvPr/>
          </p:nvSpPr>
          <p:spPr bwMode="auto">
            <a:xfrm>
              <a:off x="4300081" y="962025"/>
              <a:ext cx="6173568" cy="720725"/>
            </a:xfrm>
            <a:prstGeom prst="borderCallout2">
              <a:avLst>
                <a:gd name="adj1" fmla="val 15861"/>
                <a:gd name="adj2" fmla="val -1338"/>
                <a:gd name="adj3" fmla="val 15861"/>
                <a:gd name="adj4" fmla="val -3292"/>
                <a:gd name="adj5" fmla="val 39426"/>
                <a:gd name="adj6" fmla="val -1390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ru-RU" sz="1400" b="1">
                  <a:cs typeface="Arial" charset="0"/>
                </a:rPr>
                <a:t>ONEPLAN RPLS-DB</a:t>
              </a:r>
              <a:r>
                <a:rPr lang="en-US" altLang="ru-RU" sz="1400">
                  <a:cs typeface="Arial" charset="0"/>
                </a:rPr>
                <a:t>:</a:t>
              </a:r>
              <a:r>
                <a:rPr lang="ru-RU" altLang="ru-RU" sz="1400">
                  <a:cs typeface="Arial" charset="0"/>
                </a:rPr>
                <a:t> загрузка и сбор, интеллектуальные конвертеры, подготовка ЦММ, хранение, редактирование, обновление, взаимодействие с корпоративными БД и системами</a:t>
              </a:r>
            </a:p>
          </p:txBody>
        </p:sp>
        <p:grpSp>
          <p:nvGrpSpPr>
            <p:cNvPr id="62469" name="Group 39"/>
            <p:cNvGrpSpPr>
              <a:grpSpLocks/>
            </p:cNvGrpSpPr>
            <p:nvPr/>
          </p:nvGrpSpPr>
          <p:grpSpPr bwMode="auto">
            <a:xfrm>
              <a:off x="1143676" y="1682750"/>
              <a:ext cx="2671762" cy="1066800"/>
              <a:chOff x="159" y="1026"/>
              <a:chExt cx="1683" cy="672"/>
            </a:xfrm>
          </p:grpSpPr>
          <p:pic>
            <p:nvPicPr>
              <p:cNvPr id="62484" name="Picture 19" descr="lte-a03_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4" y="1110"/>
                <a:ext cx="1638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85" name="Text Box 23"/>
              <p:cNvSpPr txBox="1">
                <a:spLocks noChangeArrowheads="1"/>
              </p:cNvSpPr>
              <p:nvPr/>
            </p:nvSpPr>
            <p:spPr bwMode="auto">
              <a:xfrm>
                <a:off x="159" y="1026"/>
                <a:ext cx="1315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sz="1600">
                    <a:cs typeface="Arial" charset="0"/>
                  </a:rPr>
                  <a:t>Сети радиодоступа</a:t>
                </a:r>
              </a:p>
              <a:p>
                <a:r>
                  <a:rPr lang="ru-RU" altLang="ru-RU" sz="1600">
                    <a:cs typeface="Arial" charset="0"/>
                  </a:rPr>
                  <a:t>и вещания</a:t>
                </a:r>
              </a:p>
            </p:txBody>
          </p:sp>
        </p:grpSp>
        <p:grpSp>
          <p:nvGrpSpPr>
            <p:cNvPr id="62470" name="Group 40"/>
            <p:cNvGrpSpPr>
              <a:grpSpLocks/>
            </p:cNvGrpSpPr>
            <p:nvPr/>
          </p:nvGrpSpPr>
          <p:grpSpPr bwMode="auto">
            <a:xfrm>
              <a:off x="1215113" y="2762250"/>
              <a:ext cx="2303463" cy="1019175"/>
              <a:chOff x="204" y="1797"/>
              <a:chExt cx="1451" cy="642"/>
            </a:xfrm>
          </p:grpSpPr>
          <p:pic>
            <p:nvPicPr>
              <p:cNvPr id="62482" name="Picture 17" descr="ab16-15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48" y="1805"/>
                <a:ext cx="981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83" name="Text Box 24"/>
              <p:cNvSpPr txBox="1">
                <a:spLocks noChangeArrowheads="1"/>
              </p:cNvSpPr>
              <p:nvPr/>
            </p:nvSpPr>
            <p:spPr bwMode="auto">
              <a:xfrm>
                <a:off x="204" y="1797"/>
                <a:ext cx="145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sz="1600">
                    <a:cs typeface="Arial" charset="0"/>
                  </a:rPr>
                  <a:t>Радиорелейная связь</a:t>
                </a:r>
              </a:p>
            </p:txBody>
          </p:sp>
        </p:grpSp>
        <p:grpSp>
          <p:nvGrpSpPr>
            <p:cNvPr id="62471" name="Group 27"/>
            <p:cNvGrpSpPr>
              <a:grpSpLocks/>
            </p:cNvGrpSpPr>
            <p:nvPr/>
          </p:nvGrpSpPr>
          <p:grpSpPr bwMode="auto">
            <a:xfrm>
              <a:off x="1070651" y="3841750"/>
              <a:ext cx="2665412" cy="2000250"/>
              <a:chOff x="119" y="2420"/>
              <a:chExt cx="1679" cy="1260"/>
            </a:xfrm>
          </p:grpSpPr>
          <p:pic>
            <p:nvPicPr>
              <p:cNvPr id="62480" name="Picture 18" descr="topology-biznet-mpl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58" y="2614"/>
                <a:ext cx="1479" cy="1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81" name="Text Box 27"/>
              <p:cNvSpPr txBox="1">
                <a:spLocks noChangeArrowheads="1"/>
              </p:cNvSpPr>
              <p:nvPr/>
            </p:nvSpPr>
            <p:spPr bwMode="auto">
              <a:xfrm>
                <a:off x="119" y="2420"/>
                <a:ext cx="167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sz="1600">
                    <a:cs typeface="Arial" charset="0"/>
                  </a:rPr>
                  <a:t>Транспортные сети связи</a:t>
                </a:r>
              </a:p>
            </p:txBody>
          </p:sp>
        </p:grpSp>
        <p:grpSp>
          <p:nvGrpSpPr>
            <p:cNvPr id="62472" name="Группа 21"/>
            <p:cNvGrpSpPr>
              <a:grpSpLocks/>
            </p:cNvGrpSpPr>
            <p:nvPr/>
          </p:nvGrpSpPr>
          <p:grpSpPr bwMode="auto">
            <a:xfrm>
              <a:off x="6451032" y="5303950"/>
              <a:ext cx="1871663" cy="931750"/>
              <a:chOff x="6451032" y="5303950"/>
              <a:chExt cx="1871663" cy="931750"/>
            </a:xfrm>
          </p:grpSpPr>
          <p:pic>
            <p:nvPicPr>
              <p:cNvPr id="62478" name="Picture 29" descr="447_bi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014594" y="5586413"/>
                <a:ext cx="744538" cy="649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79" name="Text Box 30"/>
              <p:cNvSpPr txBox="1">
                <a:spLocks noChangeArrowheads="1"/>
              </p:cNvSpPr>
              <p:nvPr/>
            </p:nvSpPr>
            <p:spPr bwMode="auto">
              <a:xfrm>
                <a:off x="6451032" y="5303950"/>
                <a:ext cx="1871663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altLang="ru-RU" sz="1600">
                    <a:cs typeface="Arial" charset="0"/>
                  </a:rPr>
                  <a:t>Экология по ЭМФ</a:t>
                </a:r>
              </a:p>
            </p:txBody>
          </p:sp>
        </p:grpSp>
        <p:sp>
          <p:nvSpPr>
            <p:cNvPr id="17" name="AutoShape 37"/>
            <p:cNvSpPr>
              <a:spLocks/>
            </p:cNvSpPr>
            <p:nvPr/>
          </p:nvSpPr>
          <p:spPr bwMode="auto">
            <a:xfrm>
              <a:off x="4300750" y="1825625"/>
              <a:ext cx="6172899" cy="935038"/>
            </a:xfrm>
            <a:prstGeom prst="borderCallout2">
              <a:avLst>
                <a:gd name="adj1" fmla="val 12222"/>
                <a:gd name="adj2" fmla="val -1338"/>
                <a:gd name="adj3" fmla="val 12222"/>
                <a:gd name="adj4" fmla="val -2593"/>
                <a:gd name="adj5" fmla="val 29349"/>
                <a:gd name="adj6" fmla="val -1140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ONEPLAN RPLS-DB RFP&amp;NEO</a:t>
              </a:r>
              <a:r>
                <a:rPr lang="en-US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модели сети, оборудования и трафика</a:t>
              </a:r>
              <a:r>
                <a:rPr lang="en-US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ГИС</a:t>
              </a:r>
              <a:r>
                <a:rPr lang="en-US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покрытие сети, надежность связи, </a:t>
              </a:r>
              <a:r>
                <a:rPr lang="ru-RU" altLang="ru-RU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ЧТиТКП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, интерференция, качества сервисов</a:t>
              </a:r>
              <a:r>
                <a:rPr lang="en-US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анализ измерений и статистики</a:t>
              </a:r>
              <a:r>
                <a:rPr lang="en-US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авто-оптимизация параметров</a:t>
              </a:r>
              <a:r>
                <a:rPr lang="en-US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отчёты </a:t>
              </a:r>
            </a:p>
          </p:txBody>
        </p:sp>
        <p:sp>
          <p:nvSpPr>
            <p:cNvPr id="62474" name="AutoShape 38"/>
            <p:cNvSpPr>
              <a:spLocks/>
            </p:cNvSpPr>
            <p:nvPr/>
          </p:nvSpPr>
          <p:spPr bwMode="auto">
            <a:xfrm>
              <a:off x="4300081" y="2906713"/>
              <a:ext cx="6173566" cy="938212"/>
            </a:xfrm>
            <a:prstGeom prst="borderCallout2">
              <a:avLst>
                <a:gd name="adj1" fmla="val 12181"/>
                <a:gd name="adj2" fmla="val -1338"/>
                <a:gd name="adj3" fmla="val 12181"/>
                <a:gd name="adj4" fmla="val -3292"/>
                <a:gd name="adj5" fmla="val 37245"/>
                <a:gd name="adj6" fmla="val -14083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ru-RU" sz="1400" b="1">
                  <a:cs typeface="Arial" charset="0"/>
                </a:rPr>
                <a:t>ONEPLAN RPLS-DB Link</a:t>
              </a:r>
              <a:r>
                <a:rPr lang="en-US" altLang="ru-RU" sz="1400">
                  <a:cs typeface="Arial" charset="0"/>
                </a:rPr>
                <a:t>:</a:t>
              </a:r>
              <a:r>
                <a:rPr lang="ru-RU" altLang="ru-RU" sz="1400">
                  <a:cs typeface="Arial" charset="0"/>
                </a:rPr>
                <a:t> модели сети, оборудования и условий РРВ</a:t>
              </a:r>
              <a:r>
                <a:rPr lang="en-US" altLang="ru-RU" sz="1400">
                  <a:cs typeface="Arial" charset="0"/>
                </a:rPr>
                <a:t>;</a:t>
              </a:r>
              <a:r>
                <a:rPr lang="ru-RU" altLang="ru-RU" sz="1400">
                  <a:cs typeface="Arial" charset="0"/>
                </a:rPr>
                <a:t> ГИС</a:t>
              </a:r>
              <a:r>
                <a:rPr lang="en-US" altLang="ru-RU" sz="1400">
                  <a:cs typeface="Arial" charset="0"/>
                </a:rPr>
                <a:t>;</a:t>
              </a:r>
              <a:r>
                <a:rPr lang="ru-RU" altLang="ru-RU" sz="1400">
                  <a:cs typeface="Arial" charset="0"/>
                </a:rPr>
                <a:t> интервалы </a:t>
              </a:r>
              <a:r>
                <a:rPr lang="en-US" altLang="ru-RU" sz="1400">
                  <a:cs typeface="Arial" charset="0"/>
                </a:rPr>
                <a:t>PTP/PMP</a:t>
              </a:r>
              <a:r>
                <a:rPr lang="ru-RU" altLang="ru-RU" sz="1400">
                  <a:cs typeface="Arial" charset="0"/>
                </a:rPr>
                <a:t>,</a:t>
              </a:r>
              <a:r>
                <a:rPr lang="en-US" altLang="ru-RU" sz="1400">
                  <a:cs typeface="Arial" charset="0"/>
                </a:rPr>
                <a:t> </a:t>
              </a:r>
              <a:r>
                <a:rPr lang="ru-RU" altLang="ru-RU" sz="1400">
                  <a:cs typeface="Arial" charset="0"/>
                </a:rPr>
                <a:t>радиорелейные линии, расчет показателей по 5 методам, ЧТП и внутрисистемная ЭМС</a:t>
              </a:r>
              <a:r>
                <a:rPr lang="en-US" altLang="ru-RU" sz="1400">
                  <a:cs typeface="Arial" charset="0"/>
                </a:rPr>
                <a:t>;</a:t>
              </a:r>
              <a:r>
                <a:rPr lang="ru-RU" altLang="ru-RU" sz="1400">
                  <a:cs typeface="Arial" charset="0"/>
                </a:rPr>
                <a:t> </a:t>
              </a:r>
              <a:r>
                <a:rPr lang="en-US" altLang="ru-RU" sz="1400">
                  <a:cs typeface="Arial" charset="0"/>
                </a:rPr>
                <a:t>LOS;</a:t>
              </a:r>
              <a:r>
                <a:rPr lang="ru-RU" altLang="ru-RU" sz="1400">
                  <a:cs typeface="Arial" charset="0"/>
                </a:rPr>
                <a:t> оптимизация параметров, авто</a:t>
              </a:r>
              <a:r>
                <a:rPr lang="en-US" altLang="ru-RU" sz="1400">
                  <a:cs typeface="Arial" charset="0"/>
                </a:rPr>
                <a:t>-</a:t>
              </a:r>
              <a:r>
                <a:rPr lang="ru-RU" altLang="ru-RU" sz="1400">
                  <a:cs typeface="Arial" charset="0"/>
                </a:rPr>
                <a:t>подбор оборудования</a:t>
              </a:r>
              <a:r>
                <a:rPr lang="en-US" altLang="ru-RU" sz="1400">
                  <a:cs typeface="Arial" charset="0"/>
                </a:rPr>
                <a:t>; </a:t>
              </a:r>
              <a:r>
                <a:rPr lang="ru-RU" altLang="ru-RU" sz="1400">
                  <a:cs typeface="Arial" charset="0"/>
                </a:rPr>
                <a:t>отчёты.</a:t>
              </a:r>
            </a:p>
          </p:txBody>
        </p:sp>
        <p:sp>
          <p:nvSpPr>
            <p:cNvPr id="62475" name="AutoShape 38"/>
            <p:cNvSpPr>
              <a:spLocks/>
            </p:cNvSpPr>
            <p:nvPr/>
          </p:nvSpPr>
          <p:spPr bwMode="auto">
            <a:xfrm>
              <a:off x="4300080" y="3986213"/>
              <a:ext cx="6173565" cy="936625"/>
            </a:xfrm>
            <a:prstGeom prst="borderCallout2">
              <a:avLst>
                <a:gd name="adj1" fmla="val 12204"/>
                <a:gd name="adj2" fmla="val -1338"/>
                <a:gd name="adj3" fmla="val 12204"/>
                <a:gd name="adj4" fmla="val -2708"/>
                <a:gd name="adj5" fmla="val 36102"/>
                <a:gd name="adj6" fmla="val -12134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ru-RU" sz="1400" b="1">
                  <a:cs typeface="Arial" charset="0"/>
                </a:rPr>
                <a:t>ONEPLAN RPLS-DB TE</a:t>
              </a:r>
              <a:r>
                <a:rPr lang="en-US" altLang="ru-RU" sz="1400">
                  <a:cs typeface="Arial" charset="0"/>
                </a:rPr>
                <a:t>:</a:t>
              </a:r>
              <a:r>
                <a:rPr lang="ru-RU" altLang="ru-RU" sz="1400">
                  <a:cs typeface="Arial" charset="0"/>
                </a:rPr>
                <a:t> модели сети, оконечных и транзитных элементов</a:t>
              </a:r>
              <a:r>
                <a:rPr lang="en-US" altLang="ru-RU" sz="1400">
                  <a:cs typeface="Arial" charset="0"/>
                </a:rPr>
                <a:t>; </a:t>
              </a:r>
              <a:r>
                <a:rPr lang="ru-RU" altLang="ru-RU" sz="1400">
                  <a:cs typeface="Arial" charset="0"/>
                </a:rPr>
                <a:t>ГИС</a:t>
              </a:r>
              <a:r>
                <a:rPr lang="en-US" altLang="ru-RU" sz="1400">
                  <a:cs typeface="Arial" charset="0"/>
                </a:rPr>
                <a:t>; </a:t>
              </a:r>
              <a:r>
                <a:rPr lang="ru-RU" altLang="ru-RU" sz="1400">
                  <a:cs typeface="Arial" charset="0"/>
                </a:rPr>
                <a:t>логическая структура </a:t>
              </a:r>
              <a:r>
                <a:rPr lang="en-GB" altLang="ru-RU" sz="1400">
                  <a:cs typeface="Arial" charset="0"/>
                </a:rPr>
                <a:t>TDM</a:t>
              </a:r>
              <a:r>
                <a:rPr lang="ru-RU" altLang="ru-RU" sz="1400">
                  <a:cs typeface="Arial" charset="0"/>
                </a:rPr>
                <a:t>/IP/</a:t>
              </a:r>
              <a:r>
                <a:rPr lang="en-GB" altLang="ru-RU" sz="1400">
                  <a:cs typeface="Arial" charset="0"/>
                </a:rPr>
                <a:t>MPLS</a:t>
              </a:r>
              <a:r>
                <a:rPr lang="ru-RU" altLang="ru-RU" sz="1400">
                  <a:cs typeface="Arial" charset="0"/>
                </a:rPr>
                <a:t>/Ethernet/</a:t>
              </a:r>
              <a:r>
                <a:rPr lang="en-GB" altLang="ru-RU" sz="1400">
                  <a:cs typeface="Arial" charset="0"/>
                </a:rPr>
                <a:t>IMS </a:t>
              </a:r>
              <a:r>
                <a:rPr lang="ru-RU" altLang="ru-RU" sz="1400">
                  <a:cs typeface="Arial" charset="0"/>
                </a:rPr>
                <a:t>на уровне информационных потоков</a:t>
              </a:r>
              <a:r>
                <a:rPr lang="en-US" altLang="ru-RU" sz="1400">
                  <a:cs typeface="Arial" charset="0"/>
                </a:rPr>
                <a:t>;</a:t>
              </a:r>
              <a:r>
                <a:rPr lang="ru-RU" altLang="ru-RU" sz="1400">
                  <a:cs typeface="Arial" charset="0"/>
                </a:rPr>
                <a:t> поиск маршрутов, моделирование ёмкости и пропускной способности</a:t>
              </a:r>
              <a:r>
                <a:rPr lang="en-US" altLang="ru-RU" sz="1400">
                  <a:cs typeface="Arial" charset="0"/>
                </a:rPr>
                <a:t>;</a:t>
              </a:r>
              <a:r>
                <a:rPr lang="ru-RU" altLang="ru-RU" sz="1400">
                  <a:cs typeface="Arial" charset="0"/>
                </a:rPr>
                <a:t> отчёты.</a:t>
              </a:r>
            </a:p>
          </p:txBody>
        </p:sp>
        <p:sp>
          <p:nvSpPr>
            <p:cNvPr id="62476" name="AutoShape 38"/>
            <p:cNvSpPr>
              <a:spLocks/>
            </p:cNvSpPr>
            <p:nvPr/>
          </p:nvSpPr>
          <p:spPr bwMode="auto">
            <a:xfrm>
              <a:off x="8277645" y="5084763"/>
              <a:ext cx="2196000" cy="1150937"/>
            </a:xfrm>
            <a:prstGeom prst="borderCallout2">
              <a:avLst>
                <a:gd name="adj1" fmla="val 9931"/>
                <a:gd name="adj2" fmla="val -4231"/>
                <a:gd name="adj3" fmla="val 9931"/>
                <a:gd name="adj4" fmla="val -6435"/>
                <a:gd name="adj5" fmla="val 23412"/>
                <a:gd name="adj6" fmla="val -26856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altLang="ru-RU" sz="1400" b="1">
                  <a:cs typeface="Arial" charset="0"/>
                </a:rPr>
                <a:t>ОНЕПЛАН Сазон</a:t>
              </a:r>
              <a:r>
                <a:rPr lang="en-US" altLang="ru-RU" sz="1400">
                  <a:cs typeface="Arial" charset="0"/>
                </a:rPr>
                <a:t>:</a:t>
              </a:r>
              <a:r>
                <a:rPr lang="ru-RU" altLang="ru-RU" sz="1400">
                  <a:cs typeface="Arial" charset="0"/>
                </a:rPr>
                <a:t> модели ПРТО, ГИС, коэффициент безопасности и СЗЗ, отчёты.</a:t>
              </a:r>
            </a:p>
          </p:txBody>
        </p:sp>
        <p:sp>
          <p:nvSpPr>
            <p:cNvPr id="62477" name="AutoShape 38"/>
            <p:cNvSpPr>
              <a:spLocks/>
            </p:cNvSpPr>
            <p:nvPr/>
          </p:nvSpPr>
          <p:spPr bwMode="auto">
            <a:xfrm>
              <a:off x="4300081" y="5084763"/>
              <a:ext cx="2196000" cy="1150937"/>
            </a:xfrm>
            <a:prstGeom prst="borderCallout2">
              <a:avLst>
                <a:gd name="adj1" fmla="val 9931"/>
                <a:gd name="adj2" fmla="val -3778"/>
                <a:gd name="adj3" fmla="val 9931"/>
                <a:gd name="adj4" fmla="val -8023"/>
                <a:gd name="adj5" fmla="val -18185"/>
                <a:gd name="adj6" fmla="val -3278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altLang="ru-RU" sz="1400" b="1">
                  <a:cs typeface="Arial" charset="0"/>
                </a:rPr>
                <a:t>ОНЕПЛАН НСС</a:t>
              </a:r>
              <a:r>
                <a:rPr lang="en-US" altLang="ru-RU" sz="1400">
                  <a:cs typeface="Arial" charset="0"/>
                </a:rPr>
                <a:t>:</a:t>
              </a:r>
              <a:r>
                <a:rPr lang="ru-RU" altLang="ru-RU" sz="1400">
                  <a:cs typeface="Arial" charset="0"/>
                </a:rPr>
                <a:t> граф сети, расчёт надежности, поиск оптимальных путей</a:t>
              </a:r>
              <a:r>
                <a:rPr lang="en-US" altLang="ru-RU" sz="1400">
                  <a:cs typeface="Arial" charset="0"/>
                </a:rPr>
                <a:t>;</a:t>
              </a:r>
              <a:r>
                <a:rPr lang="ru-RU" altLang="ru-RU" sz="1400">
                  <a:cs typeface="Arial" charset="0"/>
                </a:rPr>
                <a:t> отчёты.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3203</TotalTime>
  <Words>1420</Words>
  <Application>Microsoft Office PowerPoint</Application>
  <PresentationFormat>Широкоэкранный</PresentationFormat>
  <Paragraphs>253</Paragraphs>
  <Slides>28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Bitmap Image</vt:lpstr>
      <vt:lpstr>Презентация PowerPoint</vt:lpstr>
      <vt:lpstr>План доклада</vt:lpstr>
      <vt:lpstr>Вопросы</vt:lpstr>
      <vt:lpstr>Внутренние и внешние факторы воздействия на сеть связи</vt:lpstr>
      <vt:lpstr>Глобальные показатели принятия решения / планирования сети</vt:lpstr>
      <vt:lpstr>Планирование сетей связи</vt:lpstr>
      <vt:lpstr>Планирование как процесс принятия решения </vt:lpstr>
      <vt:lpstr>Вопросы</vt:lpstr>
      <vt:lpstr>ONEPLAN RPLS. Назначение и состав модулей</vt:lpstr>
      <vt:lpstr>ONEPLAN RPLS. Поддерживаемые технологии и решаемые задачи</vt:lpstr>
      <vt:lpstr>ONEPLAN RPLS. Модели расчёта потерь РРВ</vt:lpstr>
      <vt:lpstr>Руководящие документы по расчёту ЦРРЛ</vt:lpstr>
      <vt:lpstr>Вопросы</vt:lpstr>
      <vt:lpstr>Задача-1. Авторазмещение БС вдоль линейного объекта</vt:lpstr>
      <vt:lpstr>Задача-1. Авторазмещение БС вдоль линейного объекта</vt:lpstr>
      <vt:lpstr>Задача-1. Автонаправление антенн</vt:lpstr>
      <vt:lpstr>Задача-1. Карта уровня поля и границ (сервирования секторов БС)</vt:lpstr>
      <vt:lpstr>Задача-2. Авторазмещение БС с учётом покрытия</vt:lpstr>
      <vt:lpstr>Задача-2. Авторазмещение БС с учётом покрытия</vt:lpstr>
      <vt:lpstr>Задача-2. Автонаправление антенн</vt:lpstr>
      <vt:lpstr>Задача-2. Карта уровня поля и границ (сервирования секторов БС)</vt:lpstr>
      <vt:lpstr>Задача-3. УКВ радиосвязь и системы БШПД</vt:lpstr>
      <vt:lpstr>Задача-3. УКВ радиосвязь и системы БШПД</vt:lpstr>
      <vt:lpstr>Задача-4 ЦРРЛ. Поиск площадок</vt:lpstr>
      <vt:lpstr>Задача-5 ЦРРЛ. Оптимизация интервалов</vt:lpstr>
      <vt:lpstr>Вопросы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Valeriy Stepanets</cp:lastModifiedBy>
  <cp:revision>210</cp:revision>
  <dcterms:created xsi:type="dcterms:W3CDTF">2019-06-17T07:30:00Z</dcterms:created>
  <dcterms:modified xsi:type="dcterms:W3CDTF">2019-07-02T08:40:51Z</dcterms:modified>
</cp:coreProperties>
</file>